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12" r:id="rId2"/>
    <p:sldId id="311" r:id="rId3"/>
    <p:sldId id="295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310" r:id="rId14"/>
    <p:sldId id="293" r:id="rId15"/>
    <p:sldId id="292" r:id="rId16"/>
    <p:sldId id="294" r:id="rId17"/>
    <p:sldId id="296" r:id="rId18"/>
    <p:sldId id="297" r:id="rId19"/>
    <p:sldId id="298" r:id="rId20"/>
    <p:sldId id="299" r:id="rId21"/>
    <p:sldId id="302" r:id="rId22"/>
    <p:sldId id="300" r:id="rId23"/>
    <p:sldId id="301" r:id="rId24"/>
    <p:sldId id="303" r:id="rId25"/>
    <p:sldId id="305" r:id="rId26"/>
    <p:sldId id="304" r:id="rId27"/>
    <p:sldId id="306" r:id="rId28"/>
    <p:sldId id="307" r:id="rId29"/>
    <p:sldId id="26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 varScale="1">
        <p:scale>
          <a:sx n="69" d="100"/>
          <a:sy n="69" d="100"/>
        </p:scale>
        <p:origin x="5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3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EC40B-C18C-42F0-9535-1CD2F6F19052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EA3E4-C5A5-480A-B7DF-F8236E8C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1C97C-8CDF-40EB-9955-8D99FE6A8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OCR A Extended" panose="020105090201020103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03B4D-44F9-4598-870F-0464490ED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B5842-EA69-448E-B0A5-D97D658B6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29D6-434D-4740-B000-F70D837046C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04AA9-1C51-4C2E-9368-CB55802E7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D2394-1DB1-448C-A980-F794FF48C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D934-5FAC-4202-B298-BD89F3E8F40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B03C3F-B905-4E81-A7B5-E9BC3457D8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30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5E377-BB38-4825-AA60-DDD33CF52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A189A3-098D-44E9-AF33-2B069FBE8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2D621-06E8-417F-8C90-43788597F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29D6-434D-4740-B000-F70D837046C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029F1-12B8-4B53-90CF-018EEB17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671AB-2B17-4228-BB7C-0556D8D6B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D934-5FAC-4202-B298-BD89F3E8F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00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9AD8E0-AFFA-4F90-93DA-E229FAC893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972A29-97E9-4384-91C1-F877C1412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13FE2-0598-4ADA-B75D-BF3862245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29D6-434D-4740-B000-F70D837046C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4A0A2-0CF1-43D2-80DF-7269ACB7E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43D11-91A7-4BA6-A055-0B171C1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D934-5FAC-4202-B298-BD89F3E8F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88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784D8D9-42DE-4210-AF3F-65FA210CA93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66" y="0"/>
            <a:ext cx="612648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7679D1-02F9-444F-8750-049B616831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9558" y="0"/>
            <a:ext cx="608076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BE4550-D58F-4DFA-9EEF-18F1CDD8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  <a:latin typeface="OCR A Extended" panose="020105090201020103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0C03A-FAA6-40C9-BD11-786FD09D6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7D3EE-76DA-477D-8C94-49AFFD8D5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29D6-434D-4740-B000-F70D837046C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0AD41-E2C9-4523-A7C9-718AD9336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C8B68-10B9-4EE1-9951-843D7C03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D934-5FAC-4202-B298-BD89F3E8F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56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11902-BE07-41A3-8C31-38E6BEC02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FFFF99"/>
                </a:solidFill>
                <a:latin typeface="OCR A Extended" panose="020105090201020103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62E34-140E-4261-8080-D8F4E0C1B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39E14-5B91-4A3F-9A77-6C99FBC10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29D6-434D-4740-B000-F70D837046C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6D80D-7804-447F-9BC6-5C0DF0A1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B0BE0-5ABD-4A64-AA92-5DE788EB3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D934-5FAC-4202-B298-BD89F3E8F40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4B54D2-13A8-4ABF-BA74-A3554D6CB9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14" y="0"/>
            <a:ext cx="12230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07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5AFC2-CC24-469A-AE68-294FDBCB1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475E7-B804-4EDE-A865-7D225E981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32616-CFCE-4AAD-B831-97F50C425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DB414B-4EDD-4D5B-B289-621FC76FA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29D6-434D-4740-B000-F70D837046C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FE9A0-FE15-4236-A880-34C6FF3F3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D6410-CA27-4048-A01E-BB55C427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D934-5FAC-4202-B298-BD89F3E8F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6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FB8FF-7483-410E-907F-29CE24E9E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14B8E-A269-4AEE-84AE-BFEB3189B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F84ED3-B950-41D5-A72D-3F5CDE737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9D3271-97EE-423C-9C84-A4629AE9B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B8063B-3120-4813-9654-1094D15FB8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8A69D5-CE80-4A01-A322-3FE1F3E79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29D6-434D-4740-B000-F70D837046C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428596-BFDB-47B1-BC53-8BBCE0BB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B3AA3B-090B-4FF6-960E-0C9A9FE33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D934-5FAC-4202-B298-BD89F3E8F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50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150EB-801A-4AAB-A2AD-E92136B57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CE4691-D7B7-4700-B431-A3F428921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29D6-434D-4740-B000-F70D837046C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5654AB-D5F2-4729-BE76-2B7EC4BA4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8816BA-3281-4744-A253-C00BEB967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D934-5FAC-4202-B298-BD89F3E8F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56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FB4325-CF82-4125-A158-4BD7B3F51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29D6-434D-4740-B000-F70D837046C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F3A4CD-135D-4D03-841B-9E8CB88A1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3C965-E690-4E07-B057-AB0A02AFD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D934-5FAC-4202-B298-BD89F3E8F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49420-E7C0-4F63-93FB-32624C0FA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DBCB-1972-4696-86E0-CD5B7F14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0F21E-6475-47CE-8A1F-661983A68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5BCFED-2DC8-42FC-878D-9D0282A3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29D6-434D-4740-B000-F70D837046C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45E6DD-A695-41F4-AC4D-DC684747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DC7AD-8661-4B96-8B24-A8A8D4E1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D934-5FAC-4202-B298-BD89F3E8F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3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37A-67AF-44B6-A279-9795DD55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74026D-6EE3-4AD4-BBD1-AFA82F3B7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FDEC0-5C59-4637-8A6D-90AF9771D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3F8A3-828E-452C-A1BF-83046B019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29D6-434D-4740-B000-F70D837046C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6A4562-DB15-4AAC-8E47-6F51895A0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1C763-59D2-44C3-A57F-5186C4609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D934-5FAC-4202-B298-BD89F3E8F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26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DA30FF-8ED3-4A53-A63E-BBF6F9BF9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17BEB-FAA5-457E-8EE7-0D49FFED4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B1504-0B40-4C33-B808-1BFDEB374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929D6-434D-4740-B000-F70D837046C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C57D2-51D3-4CCE-909C-D23B22088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EDC68-17C7-40F2-91D5-7491D2165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AD934-5FAC-4202-B298-BD89F3E8F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2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887CD7-7B38-4B41-BEFB-6DE65B349C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957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C0012F-E599-4E84-9631-2C0243E33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592" y="326428"/>
            <a:ext cx="9144000" cy="2387600"/>
          </a:xfrm>
        </p:spPr>
        <p:txBody>
          <a:bodyPr anchor="t">
            <a:normAutofit/>
          </a:bodyPr>
          <a:lstStyle/>
          <a:p>
            <a:pPr algn="l"/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OCR A Extended" panose="02010509020102010303" pitchFamily="50" charset="0"/>
              </a:rPr>
              <a:t>Astrobiological Potential on Titan?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92A716-C4EB-46E2-9486-FDFD4D8F83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951" y="3303305"/>
            <a:ext cx="11356640" cy="2008440"/>
          </a:xfrm>
        </p:spPr>
        <p:txBody>
          <a:bodyPr>
            <a:normAutofit/>
          </a:bodyPr>
          <a:lstStyle/>
          <a:p>
            <a:pPr algn="l"/>
            <a:r>
              <a:rPr lang="en-US" sz="2800" b="1" i="1" dirty="0">
                <a:latin typeface="Consolas" panose="020B0609020204030204" pitchFamily="49" charset="0"/>
                <a:cs typeface="Consolas" panose="020B0609020204030204" pitchFamily="49" charset="0"/>
              </a:rPr>
              <a:t>Review and </a:t>
            </a:r>
            <a:r>
              <a:rPr lang="en-US" sz="2800" b="1" i="1" dirty="0"/>
              <a:t>Discussion</a:t>
            </a:r>
            <a:r>
              <a:rPr lang="en-US" sz="2800" b="1" i="1" dirty="0">
                <a:latin typeface="Consolas" panose="020B0609020204030204" pitchFamily="49" charset="0"/>
                <a:cs typeface="Consolas" panose="020B0609020204030204" pitchFamily="49" charset="0"/>
              </a:rPr>
              <a:t> of Astrobiology Publications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Membrane alternatives in worlds without oxygen: Creation of an azotosome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Stevenson et al. Sci. Adv. 2015;1:e1400067 27 February 2015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ALMA detection and astrobiological potential of vinyl cyanide on Titan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it-IT" sz="16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Palmer et al., Sci. Adv. 2017;3: e1700022 28 July 2017</a:t>
            </a:r>
            <a:endParaRPr lang="en-US" sz="1600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4E12A3-0EBD-4877-92F4-1160BC524B9F}"/>
              </a:ext>
            </a:extLst>
          </p:cNvPr>
          <p:cNvSpPr txBox="1"/>
          <p:nvPr/>
        </p:nvSpPr>
        <p:spPr>
          <a:xfrm>
            <a:off x="9941845" y="5961356"/>
            <a:ext cx="222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Dave Jordan</a:t>
            </a:r>
          </a:p>
          <a:p>
            <a:r>
              <a:rPr lang="en-US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November 14, 2017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C480E-B683-4809-A01A-51FACC4CBD8D}"/>
              </a:ext>
            </a:extLst>
          </p:cNvPr>
          <p:cNvSpPr txBox="1"/>
          <p:nvPr/>
        </p:nvSpPr>
        <p:spPr>
          <a:xfrm>
            <a:off x="11009750" y="241077"/>
            <a:ext cx="935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3</a:t>
            </a:r>
          </a:p>
        </p:txBody>
      </p:sp>
    </p:spTree>
    <p:extLst>
      <p:ext uri="{BB962C8B-B14F-4D97-AF65-F5344CB8AC3E}">
        <p14:creationId xmlns:p14="http://schemas.microsoft.com/office/powerpoint/2010/main" val="3821051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BC296-A174-47FA-9709-68D356A54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205" y="1690688"/>
            <a:ext cx="6404221" cy="466079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accent2"/>
                </a:solidFill>
              </a:rPr>
              <a:t>OPLS Structure Errors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Three compounds exhibited errors for average bond lengths of greater than 0.04 Å and removed </a:t>
            </a:r>
          </a:p>
          <a:p>
            <a:pPr marL="400050" lvl="1" indent="-174625">
              <a:spcBef>
                <a:spcPts val="600"/>
              </a:spcBef>
            </a:pP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Cyanoacetylene, </a:t>
            </a:r>
            <a:r>
              <a:rPr lang="en-US" sz="18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C</a:t>
            </a:r>
            <a:r>
              <a:rPr lang="en-US" sz="1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yanoallene</a:t>
            </a: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, &amp; 2,4-Pentadiynenitrile</a:t>
            </a:r>
          </a:p>
          <a:p>
            <a:pPr marL="400050" lvl="1" indent="-174625">
              <a:spcBef>
                <a:spcPts val="600"/>
              </a:spcBef>
            </a:pP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Being highly unsaturated, least likely to be stable when they leave the upper atmosphere 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The Average Difference between the OPLS and initial structures for the remaining compounds were acceptable</a:t>
            </a:r>
          </a:p>
          <a:p>
            <a:pPr marL="400050" lvl="1" indent="-174625">
              <a:spcBef>
                <a:spcPts val="600"/>
              </a:spcBef>
            </a:pP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  <a:sym typeface="Symbol" panose="05050102010706020507" pitchFamily="18" charset="2"/>
              </a:rPr>
              <a:t>Average </a:t>
            </a: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Bond Lengths = 0.008 Å</a:t>
            </a:r>
          </a:p>
          <a:p>
            <a:pPr marL="400050" lvl="1" indent="-174625">
              <a:spcBef>
                <a:spcPts val="600"/>
              </a:spcBef>
            </a:pP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  <a:sym typeface="Symbol" panose="05050102010706020507" pitchFamily="18" charset="2"/>
              </a:rPr>
              <a:t>Average Bond Angles = </a:t>
            </a: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0.6°</a:t>
            </a:r>
          </a:p>
          <a:p>
            <a:pPr marL="400050" lvl="1" indent="-174625">
              <a:spcBef>
                <a:spcPts val="600"/>
              </a:spcBef>
            </a:pP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  <a:sym typeface="Symbol" panose="05050102010706020507" pitchFamily="18" charset="2"/>
              </a:rPr>
              <a:t>Average D</a:t>
            </a: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ihedrals = 0.3°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C13D4C-09D0-4F89-87F0-5C007B8FC2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392"/>
          <a:stretch/>
        </p:blipFill>
        <p:spPr>
          <a:xfrm>
            <a:off x="7181088" y="1692615"/>
            <a:ext cx="4806696" cy="4825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0AE79E-D38B-4690-8670-FE78A5E14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438" y="5932495"/>
            <a:ext cx="3661650" cy="585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6DE545-9C21-48FE-B6AA-1C6F1EB56725}"/>
              </a:ext>
            </a:extLst>
          </p:cNvPr>
          <p:cNvSpPr/>
          <p:nvPr/>
        </p:nvSpPr>
        <p:spPr>
          <a:xfrm>
            <a:off x="7199376" y="5586984"/>
            <a:ext cx="2502408" cy="694944"/>
          </a:xfrm>
          <a:prstGeom prst="rect">
            <a:avLst/>
          </a:prstGeom>
          <a:solidFill>
            <a:srgbClr val="FF0000">
              <a:alpha val="12157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BAB887-007D-44CC-8F67-5599279B9E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5648" y="259388"/>
            <a:ext cx="1061431" cy="8229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F5C6EC0E-2CC4-4B0A-82EB-1B4AC1D82101}"/>
              </a:ext>
            </a:extLst>
          </p:cNvPr>
          <p:cNvSpPr txBox="1">
            <a:spLocks/>
          </p:cNvSpPr>
          <p:nvPr/>
        </p:nvSpPr>
        <p:spPr>
          <a:xfrm>
            <a:off x="549636" y="0"/>
            <a:ext cx="10515600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Azotosome Candidate Selection</a:t>
            </a:r>
          </a:p>
        </p:txBody>
      </p:sp>
    </p:spTree>
    <p:extLst>
      <p:ext uri="{BB962C8B-B14F-4D97-AF65-F5344CB8AC3E}">
        <p14:creationId xmlns:p14="http://schemas.microsoft.com/office/powerpoint/2010/main" val="3481188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BC296-A174-47FA-9709-68D356A54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206" y="1188720"/>
            <a:ext cx="11060158" cy="194305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accent2"/>
                </a:solidFill>
              </a:rPr>
              <a:t>OPLS Binding Energy Validation</a:t>
            </a:r>
          </a:p>
          <a:p>
            <a:r>
              <a:rPr lang="en-US" sz="2000" dirty="0"/>
              <a:t>Binding energies expected to fall between those in vacuum and in solvent because OPLS calculations are “solvent-like” due to the non polarizability of the OPLS model </a:t>
            </a:r>
          </a:p>
          <a:p>
            <a:r>
              <a:rPr lang="en-US" sz="2000" dirty="0"/>
              <a:t>HCN was removed since it had an OPLS binding energy 1.8 kcal/</a:t>
            </a:r>
            <a:r>
              <a:rPr lang="en-US" sz="2000" dirty="0" err="1"/>
              <a:t>mol</a:t>
            </a:r>
            <a:r>
              <a:rPr lang="en-US" sz="2000" dirty="0"/>
              <a:t> above the value predicted suggesting that the OPLS model of HCN is inaccurate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8C4D64-41B2-4D3E-B902-D4D4BAE8B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879" y="3440788"/>
            <a:ext cx="5907024" cy="30496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D8BCBA7-F0F7-491A-93CF-E9BB4E659C57}"/>
              </a:ext>
            </a:extLst>
          </p:cNvPr>
          <p:cNvSpPr/>
          <p:nvPr/>
        </p:nvSpPr>
        <p:spPr>
          <a:xfrm>
            <a:off x="3089166" y="5368762"/>
            <a:ext cx="5807945" cy="292608"/>
          </a:xfrm>
          <a:prstGeom prst="rect">
            <a:avLst/>
          </a:prstGeom>
          <a:solidFill>
            <a:srgbClr val="FF0000">
              <a:alpha val="12157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16F507-B149-4093-9E12-02761786C8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3461" y="259388"/>
            <a:ext cx="1070090" cy="8296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4B5558A6-0654-4098-87C3-5D6DCEB855AA}"/>
              </a:ext>
            </a:extLst>
          </p:cNvPr>
          <p:cNvSpPr txBox="1">
            <a:spLocks/>
          </p:cNvSpPr>
          <p:nvPr/>
        </p:nvSpPr>
        <p:spPr>
          <a:xfrm>
            <a:off x="549636" y="0"/>
            <a:ext cx="10515600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Azotosome Candidate Selection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810187-B9ED-4BE7-9FCB-3995D8885ECF}"/>
              </a:ext>
            </a:extLst>
          </p:cNvPr>
          <p:cNvSpPr txBox="1"/>
          <p:nvPr/>
        </p:nvSpPr>
        <p:spPr>
          <a:xfrm>
            <a:off x="284255" y="6572656"/>
            <a:ext cx="6582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Ab initio DFT (Density Functional Theory) used to calculate binding energies from first principles of QM</a:t>
            </a:r>
          </a:p>
        </p:txBody>
      </p:sp>
    </p:spTree>
    <p:extLst>
      <p:ext uri="{BB962C8B-B14F-4D97-AF65-F5344CB8AC3E}">
        <p14:creationId xmlns:p14="http://schemas.microsoft.com/office/powerpoint/2010/main" val="159523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BC296-A174-47FA-9709-68D356A54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636" y="1558508"/>
            <a:ext cx="6428694" cy="466079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accent2"/>
                </a:solidFill>
              </a:rPr>
              <a:t>MD/OPLS Simulation</a:t>
            </a:r>
          </a:p>
          <a:p>
            <a:r>
              <a:rPr lang="en-US" sz="2000" dirty="0"/>
              <a:t>Azotosome begins the simulation as a grid of molecules, and then self-assembles into its preferred structure</a:t>
            </a:r>
          </a:p>
          <a:p>
            <a:pPr marL="574675" lvl="1" indent="-234950">
              <a:buFont typeface="+mj-lt"/>
              <a:buAutoNum type="alphaUcPeriod"/>
            </a:pP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Initial grid</a:t>
            </a:r>
          </a:p>
          <a:p>
            <a:pPr marL="574675" lvl="1" indent="-234950">
              <a:buFont typeface="+mj-lt"/>
              <a:buAutoNum type="alphaUcPeriod"/>
            </a:pPr>
            <a:r>
              <a:rPr lang="en-US" sz="18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Aminopentane</a:t>
            </a: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(amorphous)</a:t>
            </a:r>
          </a:p>
          <a:p>
            <a:pPr marL="574675" lvl="1" indent="-234950">
              <a:buFont typeface="+mj-lt"/>
              <a:buAutoNum type="alphaUcPeriod"/>
            </a:pPr>
            <a:r>
              <a:rPr lang="en-US" sz="18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Pentanenitrile</a:t>
            </a: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(hexagonal)</a:t>
            </a:r>
          </a:p>
          <a:p>
            <a:pPr marL="574675" lvl="1" indent="-234950">
              <a:buFont typeface="+mj-lt"/>
              <a:buAutoNum type="alphaUcPeriod"/>
            </a:pP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Acrylonitrile (close packed hexagonal)</a:t>
            </a:r>
          </a:p>
          <a:p>
            <a:r>
              <a:rPr lang="en-US" sz="2000" dirty="0"/>
              <a:t>Species that OPLS could not represent accurately were removed from consideration</a:t>
            </a:r>
          </a:p>
          <a:p>
            <a:pPr marL="574675" lvl="1" indent="-234950"/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HCN did not form an ordered layer</a:t>
            </a:r>
          </a:p>
          <a:p>
            <a:pPr marL="574675" lvl="1" indent="-234950"/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Hexane formed a solid</a:t>
            </a: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B788A2EF-C05B-47BC-9F85-C5244D113083}"/>
              </a:ext>
            </a:extLst>
          </p:cNvPr>
          <p:cNvSpPr txBox="1">
            <a:spLocks/>
          </p:cNvSpPr>
          <p:nvPr/>
        </p:nvSpPr>
        <p:spPr>
          <a:xfrm>
            <a:off x="549636" y="0"/>
            <a:ext cx="10515600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Azotosome Candidate Selection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321843-CBB7-4201-AB71-9108CBBE04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941" y="1783698"/>
            <a:ext cx="4266713" cy="42104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FB931F-D2A3-4C21-9B84-6A3E370682E3}"/>
              </a:ext>
            </a:extLst>
          </p:cNvPr>
          <p:cNvSpPr txBox="1"/>
          <p:nvPr/>
        </p:nvSpPr>
        <p:spPr>
          <a:xfrm>
            <a:off x="6978330" y="1267866"/>
            <a:ext cx="473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Nitrogen head positions in selected azotosomes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A32F8BBF-8182-405E-83C9-EC86C24CF9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29" b="96166" l="5000" r="93000">
                        <a14:foregroundMark x1="10000" y1="19169" x2="10000" y2="19169"/>
                        <a14:foregroundMark x1="21667" y1="16933" x2="21667" y2="16933"/>
                        <a14:foregroundMark x1="28333" y1="12780" x2="28333" y2="12780"/>
                        <a14:foregroundMark x1="25333" y1="11182" x2="25333" y2="11182"/>
                        <a14:foregroundMark x1="39000" y1="7029" x2="39000" y2="7029"/>
                        <a14:foregroundMark x1="5333" y1="18850" x2="5333" y2="18850"/>
                        <a14:foregroundMark x1="93000" y1="18211" x2="93000" y2="18211"/>
                        <a14:foregroundMark x1="52667" y1="92652" x2="52667" y2="92652"/>
                        <a14:foregroundMark x1="52667" y1="96166" x2="52667" y2="961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6670" y="0"/>
            <a:ext cx="1139349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4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52C5E5-0C62-478A-A821-88D3DA57A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460" y="1993186"/>
            <a:ext cx="5626670" cy="44636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BC296-A174-47FA-9709-68D356A54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70" y="1311931"/>
            <a:ext cx="5885665" cy="528407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accent2"/>
                </a:solidFill>
              </a:rPr>
              <a:t>Flexibility &amp; Activation Energy</a:t>
            </a:r>
          </a:p>
          <a:p>
            <a:r>
              <a:rPr lang="en-US" sz="2000" dirty="0"/>
              <a:t>Plain hexane bilayer with no functional head added for comparison </a:t>
            </a:r>
          </a:p>
          <a:p>
            <a:r>
              <a:rPr lang="en-US" sz="2000" dirty="0"/>
              <a:t>Expect values of K</a:t>
            </a:r>
            <a:r>
              <a:rPr lang="en-US" sz="2000" baseline="-25000" dirty="0"/>
              <a:t>a</a:t>
            </a:r>
            <a:r>
              <a:rPr lang="en-US" sz="2000" dirty="0"/>
              <a:t> &amp; ΔE to be accurate within 20%</a:t>
            </a:r>
          </a:p>
          <a:p>
            <a:r>
              <a:rPr lang="en-US" sz="2000" dirty="0"/>
              <a:t>Remaining azotosomes candidates have flexibilities similar to those of known terrestrial cell membranes: </a:t>
            </a:r>
          </a:p>
          <a:p>
            <a:pPr marL="400050" lvl="1" indent="-174625">
              <a:spcBef>
                <a:spcPts val="600"/>
              </a:spcBef>
            </a:pP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0.13 to 0.55 J/m</a:t>
            </a:r>
            <a:r>
              <a:rPr lang="en-US" sz="1800" baseline="30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for the azotosomes</a:t>
            </a:r>
          </a:p>
          <a:p>
            <a:pPr marL="400050" lvl="1" indent="-174625">
              <a:spcBef>
                <a:spcPts val="600"/>
              </a:spcBef>
            </a:pP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0.24 to 0.50 J/m</a:t>
            </a:r>
            <a:r>
              <a:rPr lang="en-US" sz="1800" baseline="30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for terrestrial liposomes. </a:t>
            </a:r>
          </a:p>
          <a:p>
            <a:r>
              <a:rPr lang="en-US" sz="2000" dirty="0"/>
              <a:t>Azotosomes will appear stiffer than Earth liposomes because the thermal fluctuations on Titan are smaller than those on Earth 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However, cryogenic azotosomes and room temperature liposomes will respond surprisingly alike with respect to mechanical stress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6DE545-9C21-48FE-B6AA-1C6F1EB56725}"/>
              </a:ext>
            </a:extLst>
          </p:cNvPr>
          <p:cNvSpPr/>
          <p:nvPr/>
        </p:nvSpPr>
        <p:spPr>
          <a:xfrm>
            <a:off x="6383931" y="5915770"/>
            <a:ext cx="3482237" cy="278296"/>
          </a:xfrm>
          <a:prstGeom prst="rect">
            <a:avLst/>
          </a:prstGeom>
          <a:solidFill>
            <a:srgbClr val="FF0000">
              <a:alpha val="12157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B788A2EF-C05B-47BC-9F85-C5244D113083}"/>
              </a:ext>
            </a:extLst>
          </p:cNvPr>
          <p:cNvSpPr txBox="1">
            <a:spLocks/>
          </p:cNvSpPr>
          <p:nvPr/>
        </p:nvSpPr>
        <p:spPr>
          <a:xfrm>
            <a:off x="549636" y="0"/>
            <a:ext cx="10515600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Azotosome Candidate Selection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1C851-B8A6-42B3-AA97-7E079EF78334}"/>
              </a:ext>
            </a:extLst>
          </p:cNvPr>
          <p:cNvSpPr txBox="1"/>
          <p:nvPr/>
        </p:nvSpPr>
        <p:spPr>
          <a:xfrm>
            <a:off x="6822039" y="1330556"/>
            <a:ext cx="4571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Area Expansion Modulus &amp; Activation Energy of the remaining Azotosomes Candidates</a:t>
            </a:r>
          </a:p>
        </p:txBody>
      </p:sp>
    </p:spTree>
    <p:extLst>
      <p:ext uri="{BB962C8B-B14F-4D97-AF65-F5344CB8AC3E}">
        <p14:creationId xmlns:p14="http://schemas.microsoft.com/office/powerpoint/2010/main" val="3422344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BC296-A174-47FA-9709-68D356A54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206" y="1690688"/>
            <a:ext cx="5827738" cy="466079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000" b="1" dirty="0">
                <a:solidFill>
                  <a:schemeClr val="accent2"/>
                </a:solidFill>
              </a:rPr>
              <a:t>Stability of Azotosomes</a:t>
            </a:r>
          </a:p>
          <a:p>
            <a:r>
              <a:rPr lang="en-US" sz="2200" dirty="0"/>
              <a:t>All free energies are positive</a:t>
            </a:r>
          </a:p>
          <a:p>
            <a:pPr marL="400050" lvl="1" indent="-174625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Azotosome state is preferable to the dissolved state</a:t>
            </a:r>
          </a:p>
          <a:p>
            <a:r>
              <a:rPr lang="en-US" sz="2200" dirty="0"/>
              <a:t>Free energy values are concentration dependent</a:t>
            </a:r>
          </a:p>
          <a:p>
            <a:pPr marL="400050" lvl="1" indent="-174625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ΔG dissolve is always negative at infinite dilution</a:t>
            </a:r>
          </a:p>
          <a:p>
            <a:r>
              <a:rPr lang="en-US" sz="2200" dirty="0"/>
              <a:t>The real concentrations in Titan’s seas are currently unknown</a:t>
            </a:r>
          </a:p>
          <a:p>
            <a:pPr marL="400050" lvl="1" indent="-174625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May or may not be high enough to make azotosomes thermodynamically stable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6163AF-A788-4715-BD35-542B5216B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397" y="2055813"/>
            <a:ext cx="5418981" cy="4226115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66D3310A-9DB2-4231-AF85-3A55EC010285}"/>
              </a:ext>
            </a:extLst>
          </p:cNvPr>
          <p:cNvSpPr txBox="1">
            <a:spLocks/>
          </p:cNvSpPr>
          <p:nvPr/>
        </p:nvSpPr>
        <p:spPr>
          <a:xfrm>
            <a:off x="549636" y="0"/>
            <a:ext cx="10515600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Azotosome Candidate Selection</a:t>
            </a:r>
          </a:p>
        </p:txBody>
      </p:sp>
    </p:spTree>
    <p:extLst>
      <p:ext uri="{BB962C8B-B14F-4D97-AF65-F5344CB8AC3E}">
        <p14:creationId xmlns:p14="http://schemas.microsoft.com/office/powerpoint/2010/main" val="3427240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BC296-A174-47FA-9709-68D356A54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205" y="1690688"/>
            <a:ext cx="6510357" cy="466079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accent2"/>
                </a:solidFill>
              </a:rPr>
              <a:t>Potential of Acrylonitrile</a:t>
            </a:r>
          </a:p>
          <a:p>
            <a:r>
              <a:rPr lang="en-US" sz="2000" dirty="0"/>
              <a:t>Geometry of the acrylonitrile molecule favor the azotosome and hamper other states</a:t>
            </a:r>
          </a:p>
          <a:p>
            <a:r>
              <a:rPr lang="en-US" sz="2000" dirty="0"/>
              <a:t>Acrylonitrile is known experimentally to have a somewhat disordered solid phase and can form a variety of structures</a:t>
            </a:r>
          </a:p>
          <a:p>
            <a:r>
              <a:rPr lang="en-US" sz="2000" dirty="0"/>
              <a:t>Acrylonitrile azotosomes are symmetrical with respect to the plane of the membrane</a:t>
            </a:r>
          </a:p>
          <a:p>
            <a:r>
              <a:rPr lang="en-US" sz="2000" dirty="0"/>
              <a:t>Like a lipid bilayer—they should be able to form vesicles of many sizes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39BB9348-1D69-4747-ADFD-48BF240AF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29" b="96166" l="5000" r="93000">
                        <a14:foregroundMark x1="10000" y1="19169" x2="10000" y2="19169"/>
                        <a14:foregroundMark x1="21667" y1="16933" x2="21667" y2="16933"/>
                        <a14:foregroundMark x1="28333" y1="12780" x2="28333" y2="12780"/>
                        <a14:foregroundMark x1="25333" y1="11182" x2="25333" y2="11182"/>
                        <a14:foregroundMark x1="39000" y1="7029" x2="39000" y2="7029"/>
                        <a14:foregroundMark x1="5333" y1="18850" x2="5333" y2="18850"/>
                        <a14:foregroundMark x1="93000" y1="18211" x2="93000" y2="18211"/>
                        <a14:foregroundMark x1="52667" y1="92652" x2="52667" y2="92652"/>
                        <a14:foregroundMark x1="52667" y1="96166" x2="52667" y2="961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0679" y="0"/>
            <a:ext cx="1268507" cy="1323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E2436C-D031-4EE1-BAD7-6EF6F360F8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41"/>
          <a:stretch/>
        </p:blipFill>
        <p:spPr>
          <a:xfrm>
            <a:off x="7581965" y="1436671"/>
            <a:ext cx="4497221" cy="5331443"/>
          </a:xfrm>
          <a:prstGeom prst="rect">
            <a:avLst/>
          </a:prstGeom>
        </p:spPr>
      </p:pic>
      <p:sp>
        <p:nvSpPr>
          <p:cNvPr id="11" name="Title 5">
            <a:extLst>
              <a:ext uri="{FF2B5EF4-FFF2-40B4-BE49-F238E27FC236}">
                <a16:creationId xmlns:a16="http://schemas.microsoft.com/office/drawing/2014/main" id="{D8E06876-38CD-4C93-B023-BDA9A4327300}"/>
              </a:ext>
            </a:extLst>
          </p:cNvPr>
          <p:cNvSpPr txBox="1">
            <a:spLocks/>
          </p:cNvSpPr>
          <p:nvPr/>
        </p:nvSpPr>
        <p:spPr>
          <a:xfrm>
            <a:off x="549636" y="0"/>
            <a:ext cx="10515600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Simulation Results</a:t>
            </a:r>
          </a:p>
        </p:txBody>
      </p:sp>
    </p:spTree>
    <p:extLst>
      <p:ext uri="{BB962C8B-B14F-4D97-AF65-F5344CB8AC3E}">
        <p14:creationId xmlns:p14="http://schemas.microsoft.com/office/powerpoint/2010/main" val="951195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BC296-A174-47FA-9709-68D356A54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206" y="1629044"/>
            <a:ext cx="11240986" cy="495669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accent2"/>
                </a:solidFill>
              </a:rPr>
              <a:t>Summary of Research Results</a:t>
            </a:r>
          </a:p>
          <a:p>
            <a:r>
              <a:rPr lang="en-US" sz="2000" dirty="0"/>
              <a:t>Vesicles needed for compartmentalization on Titan would be very different to those found on Earth </a:t>
            </a:r>
          </a:p>
          <a:p>
            <a:r>
              <a:rPr lang="en-US" sz="2000" dirty="0"/>
              <a:t>Azotosomes that form in liquid methane at cryogenic temperatures do so from the attraction between polar heads of short-chain molecules that are rich in nitrogen</a:t>
            </a:r>
          </a:p>
          <a:p>
            <a:r>
              <a:rPr lang="en-US" sz="2000" dirty="0"/>
              <a:t>Flexibility of such membranes is roughly the same as those of membranes formed in aqueous solutions </a:t>
            </a:r>
          </a:p>
          <a:p>
            <a:r>
              <a:rPr lang="en-US" sz="2000" dirty="0"/>
              <a:t>Despite cryogenic conditions they exhibit surprisingly similar responses to mechanical stress</a:t>
            </a:r>
          </a:p>
          <a:p>
            <a:r>
              <a:rPr lang="en-US" sz="2000" dirty="0"/>
              <a:t>On the basis of thermodynamic stability the azotosome appears to be a realizable cryogenic membrane</a:t>
            </a:r>
          </a:p>
          <a:p>
            <a:r>
              <a:rPr lang="en-US" sz="2000" dirty="0"/>
              <a:t>An Acrylonitrile azotosome has good thermodynamic stability, high energy barrier to decomposition, and area expansion modulus similar to that of phospholipid cell membranes in oxygen-rich solutions</a:t>
            </a:r>
          </a:p>
          <a:p>
            <a:r>
              <a:rPr lang="en-US" sz="2000" dirty="0"/>
              <a:t>Acrylonitrile exists in Titan’s atmosphere at a concentration of 10 ppm and could plausibly be formed on any celestial body with a nitrogen-methane atmosphere.</a:t>
            </a:r>
          </a:p>
          <a:p>
            <a:r>
              <a:rPr lang="en-US" sz="2000" dirty="0"/>
              <a:t>As our understanding of conditions that could nurture extraterrestrial life expands, so does our probability of finding it, perhaps within the liquid methane habitable zone.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C97334-1FAA-4D94-9B22-27F7DD0FC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4" b="89931" l="9983" r="90191">
                        <a14:foregroundMark x1="16667" y1="42593" x2="16667" y2="42593"/>
                        <a14:foregroundMark x1="43316" y1="20139" x2="43316" y2="20139"/>
                        <a14:foregroundMark x1="90191" y1="65625" x2="90191" y2="65625"/>
                        <a14:foregroundMark x1="19705" y1="37037" x2="19705" y2="37037"/>
                        <a14:foregroundMark x1="17622" y1="37616" x2="17622" y2="37616"/>
                        <a14:foregroundMark x1="40625" y1="22338" x2="40625" y2="22338"/>
                        <a14:foregroundMark x1="41406" y1="21991" x2="41406" y2="21991"/>
                        <a14:foregroundMark x1="37847" y1="25463" x2="37847" y2="25463"/>
                        <a14:foregroundMark x1="40191" y1="24537" x2="40191" y2="24537"/>
                        <a14:foregroundMark x1="38368" y1="24421" x2="38368" y2="24421"/>
                        <a14:foregroundMark x1="38628" y1="22801" x2="38628" y2="22801"/>
                        <a14:foregroundMark x1="36892" y1="26157" x2="36892" y2="26157"/>
                        <a14:foregroundMark x1="36285" y1="26157" x2="36285" y2="26157"/>
                        <a14:foregroundMark x1="36198" y1="26736" x2="36198" y2="26736"/>
                        <a14:foregroundMark x1="39757" y1="21296" x2="39757" y2="21296"/>
                        <a14:foregroundMark x1="36545" y1="25231" x2="36545" y2="25231"/>
                        <a14:foregroundMark x1="35764" y1="26968" x2="35764" y2="26968"/>
                        <a14:foregroundMark x1="38368" y1="22801" x2="38368" y2="22801"/>
                        <a14:foregroundMark x1="12326" y1="57176" x2="12326" y2="57176"/>
                        <a14:foregroundMark x1="13715" y1="46991" x2="13715" y2="46991"/>
                        <a14:foregroundMark x1="12153" y1="49190" x2="12153" y2="49190"/>
                        <a14:foregroundMark x1="12760" y1="46528" x2="12760" y2="46528"/>
                        <a14:foregroundMark x1="14236" y1="44676" x2="14236" y2="44676"/>
                        <a14:foregroundMark x1="23611" y1="35417" x2="23611" y2="35417"/>
                        <a14:foregroundMark x1="21528" y1="36111" x2="21528" y2="36111"/>
                        <a14:foregroundMark x1="18316" y1="39120" x2="18316" y2="39120"/>
                        <a14:foregroundMark x1="17274" y1="39120" x2="17274" y2="39120"/>
                        <a14:foregroundMark x1="15365" y1="39815" x2="15365" y2="39815"/>
                        <a14:foregroundMark x1="14670" y1="40625" x2="14670" y2="40625"/>
                        <a14:foregroundMark x1="13628" y1="41667" x2="13628" y2="41667"/>
                        <a14:foregroundMark x1="16319" y1="38194" x2="16319" y2="38194"/>
                        <a14:foregroundMark x1="12500" y1="43403" x2="12500" y2="43403"/>
                        <a14:foregroundMark x1="14844" y1="39352" x2="14844" y2="39352"/>
                        <a14:foregroundMark x1="14149" y1="40162" x2="14149" y2="40162"/>
                        <a14:foregroundMark x1="13194" y1="41782" x2="13194" y2="41782"/>
                        <a14:foregroundMark x1="12760" y1="42477" x2="12760" y2="42477"/>
                        <a14:foregroundMark x1="39149" y1="21875" x2="39149" y2="21875"/>
                        <a14:foregroundMark x1="35330" y1="27662" x2="35330" y2="27662"/>
                        <a14:foregroundMark x1="36806" y1="24653" x2="36806" y2="24653"/>
                        <a14:foregroundMark x1="37066" y1="24421" x2="37066" y2="24421"/>
                        <a14:foregroundMark x1="37760" y1="23380" x2="37760" y2="233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3670" y="101359"/>
            <a:ext cx="2300106" cy="17250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01F302-EEE8-4F6D-9C20-EE80C0827A35}"/>
              </a:ext>
            </a:extLst>
          </p:cNvPr>
          <p:cNvSpPr txBox="1"/>
          <p:nvPr/>
        </p:nvSpPr>
        <p:spPr>
          <a:xfrm>
            <a:off x="10040751" y="101359"/>
            <a:ext cx="1201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Acrylonitrile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7A8581-C9EE-47F4-BD0C-4D0AA91E9551}"/>
              </a:ext>
            </a:extLst>
          </p:cNvPr>
          <p:cNvSpPr txBox="1"/>
          <p:nvPr/>
        </p:nvSpPr>
        <p:spPr>
          <a:xfrm>
            <a:off x="9937119" y="1651773"/>
            <a:ext cx="1787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</a:rPr>
              <a:t>a.k.a. Vinyl Cyanide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0F052D7E-9154-469D-99F8-0172416899E1}"/>
              </a:ext>
            </a:extLst>
          </p:cNvPr>
          <p:cNvSpPr txBox="1">
            <a:spLocks/>
          </p:cNvSpPr>
          <p:nvPr/>
        </p:nvSpPr>
        <p:spPr>
          <a:xfrm>
            <a:off x="549636" y="0"/>
            <a:ext cx="10515600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Discussion of Results</a:t>
            </a:r>
          </a:p>
        </p:txBody>
      </p:sp>
    </p:spTree>
    <p:extLst>
      <p:ext uri="{BB962C8B-B14F-4D97-AF65-F5344CB8AC3E}">
        <p14:creationId xmlns:p14="http://schemas.microsoft.com/office/powerpoint/2010/main" val="2393427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B93391-5A93-48E7-9FF0-9420F3AF3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55" y="0"/>
            <a:ext cx="12256008" cy="69311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CC12F6-6CD6-4E05-9333-AD52D5A88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21" y="146115"/>
            <a:ext cx="11649457" cy="82315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2"/>
                </a:solidFill>
              </a:rPr>
              <a:t>ALMA Data for Titan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295FF-BA74-4A04-B031-6BD97394D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234" y="1087310"/>
            <a:ext cx="10515600" cy="823149"/>
          </a:xfrm>
        </p:spPr>
        <p:txBody>
          <a:bodyPr>
            <a:noAutofit/>
          </a:bodyPr>
          <a:lstStyle/>
          <a:p>
            <a:r>
              <a:rPr lang="en-US" sz="2000" dirty="0"/>
              <a:t>ALMA detection and astrobiological potential of vinyl cyanide on Titan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it-IT" sz="18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Palmer et al., Sci. Adv. 2017;3: e1700022 28 July 2017</a:t>
            </a:r>
            <a:endParaRPr lang="en-US" sz="1800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A7899C-058F-44F4-B7A3-8D03F8706A32}"/>
              </a:ext>
            </a:extLst>
          </p:cNvPr>
          <p:cNvSpPr txBox="1"/>
          <p:nvPr/>
        </p:nvSpPr>
        <p:spPr>
          <a:xfrm>
            <a:off x="3924729" y="6414471"/>
            <a:ext cx="4680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Atacama Large Millimeter/submillimeter Array </a:t>
            </a:r>
          </a:p>
        </p:txBody>
      </p:sp>
    </p:spTree>
    <p:extLst>
      <p:ext uri="{BB962C8B-B14F-4D97-AF65-F5344CB8AC3E}">
        <p14:creationId xmlns:p14="http://schemas.microsoft.com/office/powerpoint/2010/main" val="3064811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BC296-A174-47FA-9709-68D356A54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205" y="1690687"/>
            <a:ext cx="9514696" cy="4825615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5100" b="1" dirty="0">
                <a:solidFill>
                  <a:schemeClr val="accent2"/>
                </a:solidFill>
              </a:rPr>
              <a:t>Atacama Large Millimeter/submillimeter Array </a:t>
            </a:r>
          </a:p>
          <a:p>
            <a:r>
              <a:rPr lang="en-US" dirty="0"/>
              <a:t>Currently the largest radio telescope in the world. </a:t>
            </a:r>
          </a:p>
          <a:p>
            <a:r>
              <a:rPr lang="en-US" dirty="0"/>
              <a:t>Cooperation between Europe (ESO), North America (NRAO) and East Asia (NAOJ), in collaboration with the Republic of Chile</a:t>
            </a:r>
          </a:p>
          <a:p>
            <a:r>
              <a:rPr lang="en-US" dirty="0"/>
              <a:t>The light in these millimetric and </a:t>
            </a:r>
            <a:r>
              <a:rPr lang="en-US" dirty="0" err="1"/>
              <a:t>submillimetric</a:t>
            </a:r>
            <a:r>
              <a:rPr lang="en-US" dirty="0"/>
              <a:t> wavelengths comes from vast cold clouds in space, at temperatures of just a few dozen degrees above absolute zero (-273oC), and from some of the earliest and furthest galaxies in our Universe. </a:t>
            </a:r>
          </a:p>
          <a:p>
            <a:r>
              <a:rPr lang="en-US" dirty="0"/>
              <a:t>This radio telescope is composed of 66 high-precision antennas, which operate on wavelengths of 0.32 to 3.6 mm.</a:t>
            </a:r>
          </a:p>
          <a:p>
            <a:r>
              <a:rPr lang="en-US" dirty="0"/>
              <a:t>Its main array has fifty antennas, each with 12-meter diameters, which act together as a single telescope: an interferometer.</a:t>
            </a:r>
          </a:p>
          <a:p>
            <a:r>
              <a:rPr lang="en-US" dirty="0"/>
              <a:t>This is complemented by a compact array of four antennas with 12-meter diameters and 12 antennas with 7-meter diameters. ALMA’s antennas can be configured in different ways, spacing them at distances from 150 meters to 16 kilometers, giving ALMA a powerful “zoom” variable, which results in images clearer than the images from the Hubble Space Telescope.</a:t>
            </a:r>
          </a:p>
          <a:p>
            <a:r>
              <a:rPr lang="en-US" dirty="0"/>
              <a:t>ALMA is already “irrigating” the fields of astronomy in depth, 24 hours a day, 365 days a year. Scientists foresee record harvests, where invisible light (radio waves) accumulated by ALMA will be vital to our understanding of the Universe. </a:t>
            </a:r>
          </a:p>
          <a:p>
            <a:r>
              <a:rPr lang="en-US" dirty="0"/>
              <a:t>The purpose of ALMA is to study star formation, molecular clouds and the early Universe, closing in on its main objective: discovering our cosmic origins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3C2A7E21-92C0-4926-B198-E24222EDD756}"/>
              </a:ext>
            </a:extLst>
          </p:cNvPr>
          <p:cNvSpPr txBox="1">
            <a:spLocks/>
          </p:cNvSpPr>
          <p:nvPr/>
        </p:nvSpPr>
        <p:spPr>
          <a:xfrm>
            <a:off x="549636" y="0"/>
            <a:ext cx="10515600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What is ALMA?</a:t>
            </a:r>
          </a:p>
        </p:txBody>
      </p:sp>
      <p:pic>
        <p:nvPicPr>
          <p:cNvPr id="4098" name="Picture 2" descr="ALMA">
            <a:extLst>
              <a:ext uri="{FF2B5EF4-FFF2-40B4-BE49-F238E27FC236}">
                <a16:creationId xmlns:a16="http://schemas.microsoft.com/office/drawing/2014/main" id="{EDB07B57-09AB-41EE-BB9B-BADF85495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8536" y="171576"/>
            <a:ext cx="1793400" cy="25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748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BC296-A174-47FA-9709-68D356A54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205" y="1690688"/>
            <a:ext cx="4308772" cy="4344352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5900" b="1" dirty="0">
                <a:solidFill>
                  <a:schemeClr val="accent2"/>
                </a:solidFill>
              </a:rPr>
              <a:t>Data Collection &amp; Storage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900" dirty="0"/>
              <a:t>Celestial bodies emit radiation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900" dirty="0"/>
              <a:t>Parabolic Antennas capture signal which are measured by receivers cooled to -269 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900" dirty="0"/>
              <a:t>The signal is digitized to eliminate loss during transmission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900" dirty="0"/>
              <a:t>Data is processed to simulate a 16Km interferometer lens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900" dirty="0"/>
              <a:t>Data is final stored for further scientific analysis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9DB6E2-BC4A-411B-81A6-B8B2B7A6F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4056" y="946298"/>
            <a:ext cx="6714790" cy="5624624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DF6F0C33-CB13-4405-B36C-6A7589240099}"/>
              </a:ext>
            </a:extLst>
          </p:cNvPr>
          <p:cNvSpPr txBox="1">
            <a:spLocks/>
          </p:cNvSpPr>
          <p:nvPr/>
        </p:nvSpPr>
        <p:spPr>
          <a:xfrm>
            <a:off x="549636" y="0"/>
            <a:ext cx="10515600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ALMA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2787076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B8201-3C42-4299-9D0F-23FFA3F16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194" y="151692"/>
            <a:ext cx="9144000" cy="1114400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Topics of 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BC4B07-66B1-43B5-A05A-409A20A38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6265" y="1348509"/>
            <a:ext cx="9781735" cy="5116946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/>
              <a:t>Part 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Background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Cassini-Huygens Mission to Saturn</a:t>
            </a:r>
          </a:p>
          <a:p>
            <a:pPr algn="l"/>
            <a:r>
              <a:rPr lang="en-US" b="1" dirty="0"/>
              <a:t>Part 2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Chemical/Biological Evolution</a:t>
            </a:r>
          </a:p>
          <a:p>
            <a:pPr algn="l">
              <a:spcBef>
                <a:spcPts val="1800"/>
              </a:spcBef>
            </a:pPr>
            <a:r>
              <a:rPr lang="en-US" b="1" dirty="0"/>
              <a:t>Part 3</a:t>
            </a:r>
          </a:p>
          <a:p>
            <a:pPr marL="342900" indent="-3429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Alternative Potential for Life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Membrane alternatives in worlds without oxygen: Creation of an azotosome</a:t>
            </a:r>
          </a:p>
          <a:p>
            <a:pPr marL="342900" indent="-3429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ALMA Data for Titan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ALMA detection and astrobiological potential of vinyl cyanide on Titan</a:t>
            </a:r>
          </a:p>
          <a:p>
            <a:pPr marL="342900" indent="-3429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What’s Next</a:t>
            </a:r>
          </a:p>
          <a:p>
            <a:pPr marL="342900" indent="-3429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Discussion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253267-12F1-4CFC-827B-E74D7E689ACF}"/>
              </a:ext>
            </a:extLst>
          </p:cNvPr>
          <p:cNvSpPr/>
          <p:nvPr/>
        </p:nvSpPr>
        <p:spPr>
          <a:xfrm>
            <a:off x="406400" y="1326966"/>
            <a:ext cx="11282017" cy="1942713"/>
          </a:xfrm>
          <a:prstGeom prst="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BC296-A174-47FA-9709-68D356A54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890" y="1684209"/>
            <a:ext cx="7934193" cy="49227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accent2"/>
                </a:solidFill>
              </a:rPr>
              <a:t>Confirming Vinyl Cyanide on Titan</a:t>
            </a:r>
          </a:p>
          <a:p>
            <a:r>
              <a:rPr lang="en-US" sz="2000" dirty="0"/>
              <a:t>Vinyl cyanide is the best candidate for the formation of cell membranes/vesicle structures on Titan </a:t>
            </a:r>
          </a:p>
          <a:p>
            <a:r>
              <a:rPr lang="en-US" sz="2000" dirty="0"/>
              <a:t>Existence of vinyl cyanide (C</a:t>
            </a:r>
            <a:r>
              <a:rPr lang="en-US" sz="2000" baseline="-25000" dirty="0"/>
              <a:t>2</a:t>
            </a:r>
            <a:r>
              <a:rPr lang="en-US" sz="2000" dirty="0"/>
              <a:t>H</a:t>
            </a:r>
            <a:r>
              <a:rPr lang="en-US" sz="2000" baseline="-25000" dirty="0"/>
              <a:t>3</a:t>
            </a:r>
            <a:r>
              <a:rPr lang="en-US" sz="2000" dirty="0"/>
              <a:t>CN) on Titan was previously inferred using Cassini mass spectrometry</a:t>
            </a:r>
          </a:p>
          <a:p>
            <a:pPr marL="400050" lvl="1" indent="-174625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 more definitive detection has been lacking until now</a:t>
            </a:r>
          </a:p>
          <a:p>
            <a:pPr marL="400050" lvl="1" indent="-174625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Abundance data also needed to determine saturation levels</a:t>
            </a:r>
          </a:p>
          <a:p>
            <a:r>
              <a:rPr lang="en-US" sz="2000" dirty="0"/>
              <a:t>This is the first Rotational Spectroscopic detection of vinyl cyanide in Titan’s atmosphere</a:t>
            </a:r>
          </a:p>
          <a:p>
            <a:pPr marL="400050" lvl="1" indent="-174625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Using archival data from the Atacama Large Millimeter/submillimeter Array (ALMA)</a:t>
            </a:r>
          </a:p>
          <a:p>
            <a:pPr marL="400050" lvl="1" indent="-174625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Collected from February to May 2014 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DF6F0C33-CB13-4405-B36C-6A7589240099}"/>
              </a:ext>
            </a:extLst>
          </p:cNvPr>
          <p:cNvSpPr txBox="1">
            <a:spLocks/>
          </p:cNvSpPr>
          <p:nvPr/>
        </p:nvSpPr>
        <p:spPr>
          <a:xfrm>
            <a:off x="549636" y="0"/>
            <a:ext cx="10515600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ALMA Data for Titan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5EAEF5-7A9A-4132-8630-7A5E27A4D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6963" y="1509128"/>
            <a:ext cx="1714741" cy="17147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11CF32-CC08-4D31-A237-C2164A4E467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9891" y="5173790"/>
            <a:ext cx="1433182" cy="14331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CDCCE5-CAA6-47EA-8FBA-5E198939B64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649975" y="5173790"/>
            <a:ext cx="1433182" cy="14331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6EA766-806E-463B-835C-0F7E08869626}"/>
              </a:ext>
            </a:extLst>
          </p:cNvPr>
          <p:cNvSpPr txBox="1"/>
          <p:nvPr/>
        </p:nvSpPr>
        <p:spPr>
          <a:xfrm>
            <a:off x="147503" y="6478269"/>
            <a:ext cx="9142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Rotational Spectroscopy is the measurement of the energies of transitions between quantized rotational states of molecules in the gas phase</a:t>
            </a:r>
          </a:p>
        </p:txBody>
      </p:sp>
    </p:spTree>
    <p:extLst>
      <p:ext uri="{BB962C8B-B14F-4D97-AF65-F5344CB8AC3E}">
        <p14:creationId xmlns:p14="http://schemas.microsoft.com/office/powerpoint/2010/main" val="3989805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BC296-A174-47FA-9709-68D356A54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446" y="1353805"/>
            <a:ext cx="5525693" cy="527302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accent2"/>
                </a:solidFill>
              </a:rPr>
              <a:t>Rotational Line Frequencies</a:t>
            </a:r>
          </a:p>
          <a:p>
            <a:r>
              <a:rPr lang="en-US" sz="2000" dirty="0"/>
              <a:t>Research focused on confirming known rotational line frequencies and transitions for C</a:t>
            </a:r>
            <a:r>
              <a:rPr lang="en-US" sz="2000" baseline="-25000" dirty="0"/>
              <a:t>2</a:t>
            </a:r>
            <a:r>
              <a:rPr lang="en-US" sz="2000" dirty="0"/>
              <a:t>H</a:t>
            </a:r>
            <a:r>
              <a:rPr lang="en-US" sz="2000" baseline="-25000" dirty="0"/>
              <a:t>3</a:t>
            </a:r>
            <a:r>
              <a:rPr lang="en-US" sz="2000" dirty="0"/>
              <a:t>CN</a:t>
            </a:r>
          </a:p>
          <a:p>
            <a:r>
              <a:rPr lang="en-US" sz="2000" dirty="0"/>
              <a:t>Detected the three strongest rotational lines of C</a:t>
            </a:r>
            <a:r>
              <a:rPr lang="en-US" sz="2000" baseline="-25000" dirty="0"/>
              <a:t>2</a:t>
            </a:r>
            <a:r>
              <a:rPr lang="en-US" sz="2000" dirty="0"/>
              <a:t>H</a:t>
            </a:r>
            <a:r>
              <a:rPr lang="en-US" sz="2000" baseline="-25000" dirty="0"/>
              <a:t>3</a:t>
            </a:r>
            <a:r>
              <a:rPr lang="en-US" sz="2000" dirty="0"/>
              <a:t>CN in the frequency range of 230 to 232 GHz, each with &gt;4</a:t>
            </a:r>
            <a:r>
              <a:rPr lang="en-US" sz="2000" dirty="0">
                <a:sym typeface="Symbol" panose="05050102010706020507" pitchFamily="18" charset="2"/>
              </a:rPr>
              <a:t></a:t>
            </a:r>
            <a:r>
              <a:rPr lang="en-US" sz="2000" dirty="0"/>
              <a:t> confidence</a:t>
            </a:r>
          </a:p>
          <a:p>
            <a:pPr marL="400050" lvl="1" indent="-174625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230,488 MHz</a:t>
            </a:r>
          </a:p>
          <a:p>
            <a:pPr marL="400050" lvl="1" indent="-174625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230,739 MHz</a:t>
            </a:r>
          </a:p>
          <a:p>
            <a:pPr marL="400050" lvl="1" indent="-174625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231,952 MHz</a:t>
            </a:r>
            <a:endParaRPr lang="en-US" sz="2000" dirty="0"/>
          </a:p>
          <a:p>
            <a:r>
              <a:rPr lang="en-US" sz="2000" dirty="0"/>
              <a:t> 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DF6F0C33-CB13-4405-B36C-6A7589240099}"/>
              </a:ext>
            </a:extLst>
          </p:cNvPr>
          <p:cNvSpPr txBox="1">
            <a:spLocks/>
          </p:cNvSpPr>
          <p:nvPr/>
        </p:nvSpPr>
        <p:spPr>
          <a:xfrm>
            <a:off x="549636" y="0"/>
            <a:ext cx="10515600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ALMA Data for Titan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7698EF-46E8-4FF4-852C-4859687032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4" t="8455" r="4881" b="9402"/>
          <a:stretch/>
        </p:blipFill>
        <p:spPr>
          <a:xfrm>
            <a:off x="5925470" y="1952089"/>
            <a:ext cx="5869131" cy="244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8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BC296-A174-47FA-9709-68D356A54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3700" y="1104990"/>
            <a:ext cx="4319826" cy="538533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accent2"/>
                </a:solidFill>
              </a:rPr>
              <a:t>Spectra of Vinyl Cyanide</a:t>
            </a:r>
          </a:p>
          <a:p>
            <a:r>
              <a:rPr lang="en-US" sz="2000" dirty="0"/>
              <a:t>(A) Observed ALMA spectrum of Titan in the vicinity of the CO</a:t>
            </a:r>
          </a:p>
          <a:p>
            <a:r>
              <a:rPr lang="en-US" sz="2000" dirty="0"/>
              <a:t>(B and C) Zoomed regions of two C</a:t>
            </a:r>
            <a:r>
              <a:rPr lang="en-US" sz="2000" baseline="-25000" dirty="0"/>
              <a:t>2</a:t>
            </a:r>
            <a:r>
              <a:rPr lang="en-US" sz="2000" dirty="0"/>
              <a:t>H</a:t>
            </a:r>
            <a:r>
              <a:rPr lang="en-US" sz="2000" baseline="-25000" dirty="0"/>
              <a:t>3</a:t>
            </a:r>
            <a:r>
              <a:rPr lang="en-US" sz="2000" dirty="0"/>
              <a:t>CN transitions detected in (A) </a:t>
            </a:r>
          </a:p>
          <a:p>
            <a:r>
              <a:rPr lang="en-US" sz="2000" dirty="0"/>
              <a:t>(D) Spectral region surrounding the third detected C</a:t>
            </a:r>
            <a:r>
              <a:rPr lang="en-US" sz="2000" baseline="-25000" dirty="0"/>
              <a:t>2</a:t>
            </a:r>
            <a:r>
              <a:rPr lang="en-US" sz="2000" dirty="0"/>
              <a:t>H</a:t>
            </a:r>
            <a:r>
              <a:rPr lang="en-US" sz="2000" baseline="-25000" dirty="0"/>
              <a:t>3</a:t>
            </a:r>
            <a:r>
              <a:rPr lang="en-US" sz="2000" dirty="0"/>
              <a:t>CN transition</a:t>
            </a:r>
          </a:p>
          <a:p>
            <a:r>
              <a:rPr lang="en-US" sz="2000" dirty="0"/>
              <a:t>All 3 C</a:t>
            </a:r>
            <a:r>
              <a:rPr lang="en-US" sz="2000" baseline="-25000" dirty="0"/>
              <a:t>2</a:t>
            </a:r>
            <a:r>
              <a:rPr lang="en-US" sz="2000" dirty="0"/>
              <a:t>H</a:t>
            </a:r>
            <a:r>
              <a:rPr lang="en-US" sz="2000" baseline="-25000" dirty="0"/>
              <a:t>3</a:t>
            </a:r>
            <a:r>
              <a:rPr lang="en-US" sz="2000" dirty="0"/>
              <a:t>CN lines were detected at precisely the correct frequency</a:t>
            </a:r>
          </a:p>
          <a:p>
            <a:pPr marL="400050" lvl="1" indent="-174625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Greater than 4</a:t>
            </a: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  <a:sym typeface="Symbol" panose="05050102010706020507" pitchFamily="18" charset="2"/>
              </a:rPr>
              <a:t></a:t>
            </a: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confidence</a:t>
            </a:r>
          </a:p>
          <a:p>
            <a:r>
              <a:rPr lang="en-US" sz="2000" dirty="0"/>
              <a:t>The detection of all expected lines of C</a:t>
            </a:r>
            <a:r>
              <a:rPr lang="en-US" sz="2000" baseline="-25000" dirty="0"/>
              <a:t>2</a:t>
            </a:r>
            <a:r>
              <a:rPr lang="en-US" sz="2000" dirty="0"/>
              <a:t>H</a:t>
            </a:r>
            <a:r>
              <a:rPr lang="en-US" sz="2000" baseline="-25000" dirty="0"/>
              <a:t>3</a:t>
            </a:r>
            <a:r>
              <a:rPr lang="en-US" sz="2000" dirty="0"/>
              <a:t>CN in this wavelength region confirms spectroscopic assignments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DF6F0C33-CB13-4405-B36C-6A7589240099}"/>
              </a:ext>
            </a:extLst>
          </p:cNvPr>
          <p:cNvSpPr txBox="1">
            <a:spLocks/>
          </p:cNvSpPr>
          <p:nvPr/>
        </p:nvSpPr>
        <p:spPr>
          <a:xfrm>
            <a:off x="549636" y="0"/>
            <a:ext cx="10515600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ALMA Data for Titan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84B12F-AACF-493E-9EAE-091A17325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16" y="1104990"/>
            <a:ext cx="7239233" cy="558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27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BC296-A174-47FA-9709-68D356A54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446" y="1039862"/>
            <a:ext cx="6096721" cy="327695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accent2"/>
                </a:solidFill>
              </a:rPr>
              <a:t>Abundance Profiles by Altitude</a:t>
            </a:r>
          </a:p>
          <a:p>
            <a:r>
              <a:rPr lang="en-US" sz="2000" dirty="0"/>
              <a:t>The best fit is for </a:t>
            </a:r>
            <a:r>
              <a:rPr lang="en-US" sz="2000" dirty="0" err="1"/>
              <a:t>z</a:t>
            </a:r>
            <a:r>
              <a:rPr lang="en-US" sz="2000" baseline="-25000" dirty="0" err="1"/>
              <a:t>r</a:t>
            </a:r>
            <a:r>
              <a:rPr lang="en-US" sz="2000" dirty="0"/>
              <a:t> = 300 km</a:t>
            </a:r>
          </a:p>
          <a:p>
            <a:r>
              <a:rPr lang="en-US" sz="2000" dirty="0"/>
              <a:t>A poor fit is obtained for </a:t>
            </a:r>
            <a:r>
              <a:rPr lang="en-US" sz="2000" dirty="0" err="1"/>
              <a:t>z</a:t>
            </a:r>
            <a:r>
              <a:rPr lang="en-US" sz="2000" baseline="-25000" dirty="0" err="1"/>
              <a:t>r</a:t>
            </a:r>
            <a:r>
              <a:rPr lang="en-US" sz="2000" dirty="0"/>
              <a:t> &lt; 200 km</a:t>
            </a:r>
          </a:p>
          <a:p>
            <a:r>
              <a:rPr lang="en-US" sz="2000" dirty="0"/>
              <a:t>Implies that most of the observed C</a:t>
            </a:r>
            <a:r>
              <a:rPr lang="en-US" sz="2000" baseline="-25000" dirty="0"/>
              <a:t>2</a:t>
            </a:r>
            <a:r>
              <a:rPr lang="en-US" sz="2000" dirty="0"/>
              <a:t>H</a:t>
            </a:r>
            <a:r>
              <a:rPr lang="en-US" sz="2000" baseline="-25000" dirty="0"/>
              <a:t>3</a:t>
            </a:r>
            <a:r>
              <a:rPr lang="en-US" sz="2000" dirty="0"/>
              <a:t>CN is at stratospheric/mesospheric altitudes of &gt;200 km</a:t>
            </a:r>
          </a:p>
          <a:p>
            <a:r>
              <a:rPr lang="en-US" sz="2000" dirty="0"/>
              <a:t>Lack of detectable pressure broadening in observed C</a:t>
            </a:r>
            <a:r>
              <a:rPr lang="en-US" sz="2000" baseline="-25000" dirty="0"/>
              <a:t>2</a:t>
            </a:r>
            <a:r>
              <a:rPr lang="en-US" sz="2000" dirty="0"/>
              <a:t>H</a:t>
            </a:r>
            <a:r>
              <a:rPr lang="en-US" sz="2000" baseline="-25000" dirty="0"/>
              <a:t>3</a:t>
            </a:r>
            <a:r>
              <a:rPr lang="en-US" sz="2000" dirty="0"/>
              <a:t>CN line profiles leads to rejecting the lowest-altitude (</a:t>
            </a:r>
            <a:r>
              <a:rPr lang="en-US" sz="2000" dirty="0" err="1"/>
              <a:t>z</a:t>
            </a:r>
            <a:r>
              <a:rPr lang="en-US" sz="2000" baseline="-25000" dirty="0" err="1"/>
              <a:t>r</a:t>
            </a:r>
            <a:r>
              <a:rPr lang="en-US" sz="2000" baseline="-25000" dirty="0"/>
              <a:t> </a:t>
            </a:r>
            <a:r>
              <a:rPr lang="en-US" sz="2000" dirty="0"/>
              <a:t>= 100 km) model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DF6F0C33-CB13-4405-B36C-6A7589240099}"/>
              </a:ext>
            </a:extLst>
          </p:cNvPr>
          <p:cNvSpPr txBox="1">
            <a:spLocks/>
          </p:cNvSpPr>
          <p:nvPr/>
        </p:nvSpPr>
        <p:spPr>
          <a:xfrm>
            <a:off x="549636" y="0"/>
            <a:ext cx="10515600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ALMA Data for Titan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52A037-828B-477D-BA1B-0B1B54FBC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307" y="1188720"/>
            <a:ext cx="5305648" cy="54082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A9A071-75E4-40D7-AFF7-70087626B7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76"/>
          <a:stretch/>
        </p:blipFill>
        <p:spPr>
          <a:xfrm>
            <a:off x="790352" y="4199856"/>
            <a:ext cx="5089453" cy="255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63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BC296-A174-47FA-9709-68D356A54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48" y="1188720"/>
            <a:ext cx="11376726" cy="49227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accent2"/>
                </a:solidFill>
              </a:rPr>
              <a:t>Astrobiological Importance of Findings</a:t>
            </a:r>
          </a:p>
          <a:p>
            <a:r>
              <a:rPr lang="en-US" sz="2000" dirty="0"/>
              <a:t>Confirmation of vinyl cyanide on Titan leads to the possibility of cell membrane–like azotosomes</a:t>
            </a:r>
          </a:p>
          <a:p>
            <a:pPr marL="400050" lvl="1" indent="-174625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Cell membranes are a crucial component of any living organism</a:t>
            </a:r>
          </a:p>
          <a:p>
            <a:pPr marL="400050" lvl="1" indent="-174625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Simulations indicate at the temperature of Titan’s methane lakes, vinyl cyanide could form stable membranes</a:t>
            </a:r>
          </a:p>
          <a:p>
            <a:r>
              <a:rPr lang="en-US" sz="2000" dirty="0"/>
              <a:t>A rain of haze particles continually carries organics, which form in the upper atmosphere, down to the surface, where they can participate in prebiotic or biotic reactions</a:t>
            </a:r>
          </a:p>
          <a:p>
            <a:r>
              <a:rPr lang="en-US" sz="2000" dirty="0"/>
              <a:t>Reactions of hydrocarbons with hydrogen, both readily available on Titan, release energy, which could provide support for methanogenic life </a:t>
            </a:r>
          </a:p>
          <a:p>
            <a:r>
              <a:rPr lang="en-US" sz="2000" dirty="0"/>
              <a:t>Calculated C</a:t>
            </a:r>
            <a:r>
              <a:rPr lang="en-US" sz="2000" baseline="-25000" dirty="0"/>
              <a:t>2</a:t>
            </a:r>
            <a:r>
              <a:rPr lang="en-US" sz="2000" dirty="0"/>
              <a:t>H</a:t>
            </a:r>
            <a:r>
              <a:rPr lang="en-US" sz="2000" baseline="-25000" dirty="0"/>
              <a:t>3</a:t>
            </a:r>
            <a:r>
              <a:rPr lang="en-US" sz="2000" dirty="0"/>
              <a:t>CN abundance implies that vinyl cyanide would reach saturation in Titan’s seas with the excess forming a solid precipitate</a:t>
            </a:r>
          </a:p>
          <a:p>
            <a:pPr marL="400050" lvl="1" indent="-174625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 azotosome size of 10 mm corresponds to the possibility of 3 × 10</a:t>
            </a:r>
            <a:r>
              <a:rPr lang="en-US" sz="1800" baseline="30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7</a:t>
            </a: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azotosomes/cm</a:t>
            </a:r>
            <a:r>
              <a:rPr lang="en-US" sz="1800" baseline="30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in Titan’s Ligeia Mare sea</a:t>
            </a:r>
          </a:p>
          <a:p>
            <a:pPr marL="400050" lvl="1" indent="-174625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For comparison, coastal ocean waters on Earth have ~10</a:t>
            </a:r>
            <a:r>
              <a:rPr lang="en-US" sz="1800" baseline="30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bacteria/cm</a:t>
            </a:r>
            <a:r>
              <a:rPr lang="en-US" sz="1800" baseline="30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DF6F0C33-CB13-4405-B36C-6A7589240099}"/>
              </a:ext>
            </a:extLst>
          </p:cNvPr>
          <p:cNvSpPr txBox="1">
            <a:spLocks/>
          </p:cNvSpPr>
          <p:nvPr/>
        </p:nvSpPr>
        <p:spPr>
          <a:xfrm>
            <a:off x="549636" y="0"/>
            <a:ext cx="10515600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Discussion of Results</a:t>
            </a:r>
          </a:p>
        </p:txBody>
      </p:sp>
    </p:spTree>
    <p:extLst>
      <p:ext uri="{BB962C8B-B14F-4D97-AF65-F5344CB8AC3E}">
        <p14:creationId xmlns:p14="http://schemas.microsoft.com/office/powerpoint/2010/main" val="2161767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12F6-6CD6-4E05-9333-AD52D5A88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1709738"/>
            <a:ext cx="11649457" cy="285273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/>
                </a:solidFill>
              </a:rPr>
              <a:t>What’s Next?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295FF-BA74-4A04-B031-6BD97394D9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Further Investigations</a:t>
            </a:r>
          </a:p>
        </p:txBody>
      </p:sp>
    </p:spTree>
    <p:extLst>
      <p:ext uri="{BB962C8B-B14F-4D97-AF65-F5344CB8AC3E}">
        <p14:creationId xmlns:p14="http://schemas.microsoft.com/office/powerpoint/2010/main" val="1593225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BC296-A174-47FA-9709-68D356A54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446" y="1353804"/>
            <a:ext cx="11508694" cy="4922763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accent2"/>
                </a:solidFill>
              </a:rPr>
              <a:t>Areas for Further Investigation</a:t>
            </a:r>
          </a:p>
          <a:p>
            <a:r>
              <a:rPr lang="en-US" sz="2000" dirty="0"/>
              <a:t>New laboratory studies of gas-phase reactions that form C2H3CN are needed to better understand the origin of this molecule on Titan and in other extraterrestrial environments. </a:t>
            </a:r>
          </a:p>
          <a:p>
            <a:r>
              <a:rPr lang="en-US" sz="2000" dirty="0"/>
              <a:t>Experimental studies of membrane formation in cryogenic methane would help assess the viability of azotosome formation. </a:t>
            </a:r>
          </a:p>
          <a:p>
            <a:r>
              <a:rPr lang="en-US" sz="2000" dirty="0"/>
              <a:t>Infrared observations of Titan’s aerosol particles could identify the presence of condensed vinyl cyanide and provide insight into its transport to the surface </a:t>
            </a:r>
          </a:p>
          <a:p>
            <a:r>
              <a:rPr lang="en-US" sz="2000" dirty="0"/>
              <a:t>Additional ALMA observations with improved signal-to-noise ratio will permit the first detailed maps of the spatial distribution of C2H3CN, including abundance measurements over the northern seas and lakes </a:t>
            </a:r>
          </a:p>
          <a:p>
            <a:r>
              <a:rPr lang="en-US" sz="2000" dirty="0"/>
              <a:t>This could provide new insights into the possibility of incorporation of atmospheric photochemical products into potentially prebiotic structures in Titan’s hydrocarbon seas.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DF6F0C33-CB13-4405-B36C-6A7589240099}"/>
              </a:ext>
            </a:extLst>
          </p:cNvPr>
          <p:cNvSpPr txBox="1">
            <a:spLocks/>
          </p:cNvSpPr>
          <p:nvPr/>
        </p:nvSpPr>
        <p:spPr>
          <a:xfrm>
            <a:off x="549636" y="0"/>
            <a:ext cx="10515600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</a:lstStyle>
          <a:p>
            <a:r>
              <a:rPr lang="en-US" sz="4000" dirty="0"/>
              <a:t>Titan’s </a:t>
            </a:r>
            <a:r>
              <a:rPr lang="en-US" sz="4000" dirty="0" err="1"/>
              <a:t>Astrobiological</a:t>
            </a:r>
            <a:r>
              <a:rPr lang="en-US" sz="4000" dirty="0"/>
              <a:t> Potential</a:t>
            </a:r>
          </a:p>
        </p:txBody>
      </p:sp>
    </p:spTree>
    <p:extLst>
      <p:ext uri="{BB962C8B-B14F-4D97-AF65-F5344CB8AC3E}">
        <p14:creationId xmlns:p14="http://schemas.microsoft.com/office/powerpoint/2010/main" val="3813265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BC296-A174-47FA-9709-68D356A54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446" y="1353804"/>
            <a:ext cx="10231298" cy="492276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2"/>
                </a:solidFill>
              </a:rPr>
              <a:t>Titan and Other Liquid Methane Rich Bodies</a:t>
            </a:r>
          </a:p>
          <a:p>
            <a:pPr marL="517525" indent="-176213"/>
            <a:r>
              <a:rPr lang="en-US" sz="2400" dirty="0"/>
              <a:t>What is the energy source for life to start?</a:t>
            </a:r>
          </a:p>
          <a:p>
            <a:pPr marL="517525" indent="-176213"/>
            <a:r>
              <a:rPr lang="en-US" sz="2400" dirty="0"/>
              <a:t>Can we detect a chemical imbalance indicative of life?</a:t>
            </a:r>
          </a:p>
          <a:p>
            <a:pPr marL="517525" indent="-176213"/>
            <a:r>
              <a:rPr lang="en-US" sz="2400" dirty="0"/>
              <a:t>Could we ever confirm azotosomes in the lab @ -200 C?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2"/>
                </a:solidFill>
              </a:rPr>
              <a:t>Enceladus</a:t>
            </a:r>
          </a:p>
          <a:p>
            <a:pPr marL="517525" indent="-176213"/>
            <a:r>
              <a:rPr lang="en-US" sz="2400" dirty="0"/>
              <a:t>How can we gather more evidence for life?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2"/>
                </a:solidFill>
              </a:rPr>
              <a:t>Europa Clipper </a:t>
            </a:r>
            <a:r>
              <a:rPr lang="en-US" sz="1800" dirty="0">
                <a:solidFill>
                  <a:schemeClr val="accent2"/>
                </a:solidFill>
              </a:rPr>
              <a:t>(Planned for 2020’s)</a:t>
            </a:r>
          </a:p>
          <a:p>
            <a:pPr marL="517525" indent="-176213"/>
            <a:r>
              <a:rPr lang="en-US" sz="2400" dirty="0"/>
              <a:t>Europa Clipper mission will conduct detailed reconnaissance of Jupiter's moon Europa to see whether the icy moon could harbor conditions suitable for life. </a:t>
            </a:r>
          </a:p>
          <a:p>
            <a:pPr marL="517525" indent="-176213"/>
            <a:r>
              <a:rPr lang="en-US" sz="2400" dirty="0"/>
              <a:t>The mission will carry a highly capable, radiation-tolerant spacecraft that will perform repeated close flybys of the icy moon from a long, looping orbit around Jupiter.</a:t>
            </a:r>
          </a:p>
          <a:p>
            <a:endParaRPr lang="en-US" sz="2400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DF6F0C33-CB13-4405-B36C-6A7589240099}"/>
              </a:ext>
            </a:extLst>
          </p:cNvPr>
          <p:cNvSpPr txBox="1">
            <a:spLocks/>
          </p:cNvSpPr>
          <p:nvPr/>
        </p:nvSpPr>
        <p:spPr>
          <a:xfrm>
            <a:off x="549636" y="0"/>
            <a:ext cx="11026668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Search for Extraterrestrial Life</a:t>
            </a:r>
          </a:p>
        </p:txBody>
      </p:sp>
    </p:spTree>
    <p:extLst>
      <p:ext uri="{BB962C8B-B14F-4D97-AF65-F5344CB8AC3E}">
        <p14:creationId xmlns:p14="http://schemas.microsoft.com/office/powerpoint/2010/main" val="761382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BC296-A174-47FA-9709-68D356A54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636" y="1106920"/>
            <a:ext cx="10423322" cy="8041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b="1" i="1" dirty="0">
                <a:solidFill>
                  <a:schemeClr val="accent2"/>
                </a:solidFill>
              </a:rPr>
              <a:t>Could Vinyl Cyanide be another Building Block of Life?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DF6F0C33-CB13-4405-B36C-6A7589240099}"/>
              </a:ext>
            </a:extLst>
          </p:cNvPr>
          <p:cNvSpPr txBox="1">
            <a:spLocks/>
          </p:cNvSpPr>
          <p:nvPr/>
        </p:nvSpPr>
        <p:spPr>
          <a:xfrm>
            <a:off x="549636" y="0"/>
            <a:ext cx="11026668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Building Blocks of Life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667F99-1CB7-42AB-BB7D-851E6092F30F}"/>
              </a:ext>
            </a:extLst>
          </p:cNvPr>
          <p:cNvGrpSpPr/>
          <p:nvPr/>
        </p:nvGrpSpPr>
        <p:grpSpPr>
          <a:xfrm>
            <a:off x="408709" y="2799514"/>
            <a:ext cx="2319615" cy="2439998"/>
            <a:chOff x="408709" y="2799514"/>
            <a:chExt cx="2319615" cy="243999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05DD652-E5BB-4C86-854E-49C7D09EB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709" y="3594694"/>
              <a:ext cx="2319615" cy="164481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24762E-A086-44CE-A6C5-DCF7BDBC1CA7}"/>
                </a:ext>
              </a:extLst>
            </p:cNvPr>
            <p:cNvSpPr txBox="1"/>
            <p:nvPr/>
          </p:nvSpPr>
          <p:spPr>
            <a:xfrm>
              <a:off x="602424" y="2799514"/>
              <a:ext cx="19122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Acrylonitrile</a:t>
              </a:r>
            </a:p>
            <a:p>
              <a:pPr algn="ctr"/>
              <a:r>
                <a:rPr lang="en-US" sz="1600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(a.k.a. Vinyl Cyanide)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ED75F13-8714-420E-8D7F-BB9A1B54966A}"/>
              </a:ext>
            </a:extLst>
          </p:cNvPr>
          <p:cNvGrpSpPr/>
          <p:nvPr/>
        </p:nvGrpSpPr>
        <p:grpSpPr>
          <a:xfrm>
            <a:off x="2548699" y="2845396"/>
            <a:ext cx="2122960" cy="2769195"/>
            <a:chOff x="2548699" y="2845396"/>
            <a:chExt cx="2122960" cy="276919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65E6AC2-9631-4F30-B8B0-69F750CA1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2292" y="3269999"/>
              <a:ext cx="1719367" cy="234459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4BF3647-8EA7-4CEC-96B4-025DAF69F11E}"/>
                </a:ext>
              </a:extLst>
            </p:cNvPr>
            <p:cNvSpPr txBox="1"/>
            <p:nvPr/>
          </p:nvSpPr>
          <p:spPr>
            <a:xfrm>
              <a:off x="3279034" y="2845396"/>
              <a:ext cx="12507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Butadiene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BD06C74-A316-45F1-9C2B-51AEEFAF34E9}"/>
                </a:ext>
              </a:extLst>
            </p:cNvPr>
            <p:cNvSpPr txBox="1"/>
            <p:nvPr/>
          </p:nvSpPr>
          <p:spPr>
            <a:xfrm>
              <a:off x="2548699" y="3930162"/>
              <a:ext cx="52931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75B0A9-DBE9-4A6F-96E7-554E80218B7E}"/>
              </a:ext>
            </a:extLst>
          </p:cNvPr>
          <p:cNvGrpSpPr/>
          <p:nvPr/>
        </p:nvGrpSpPr>
        <p:grpSpPr>
          <a:xfrm>
            <a:off x="4575619" y="2864183"/>
            <a:ext cx="3418691" cy="2778333"/>
            <a:chOff x="4575619" y="2864183"/>
            <a:chExt cx="3418691" cy="277833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C01CF45-D2DB-4B30-A1FF-367177D45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6835" y="3298453"/>
              <a:ext cx="3057475" cy="234406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5F3972F-D2D6-45D5-BAB7-2F96D92B646A}"/>
                </a:ext>
              </a:extLst>
            </p:cNvPr>
            <p:cNvSpPr txBox="1"/>
            <p:nvPr/>
          </p:nvSpPr>
          <p:spPr>
            <a:xfrm>
              <a:off x="5845312" y="2864183"/>
              <a:ext cx="9827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Styrene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0A8CF3E-9D6A-4D1E-AB39-29776A4ECA1D}"/>
                </a:ext>
              </a:extLst>
            </p:cNvPr>
            <p:cNvSpPr txBox="1"/>
            <p:nvPr/>
          </p:nvSpPr>
          <p:spPr>
            <a:xfrm>
              <a:off x="4575619" y="3954546"/>
              <a:ext cx="52931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A9E671E-231F-4FBE-92C6-A39CE4316EF1}"/>
              </a:ext>
            </a:extLst>
          </p:cNvPr>
          <p:cNvGrpSpPr/>
          <p:nvPr/>
        </p:nvGrpSpPr>
        <p:grpSpPr>
          <a:xfrm>
            <a:off x="8157019" y="2803162"/>
            <a:ext cx="3719639" cy="3223264"/>
            <a:chOff x="8157019" y="2803162"/>
            <a:chExt cx="3719639" cy="322326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3C953C8-6F5E-45DE-B34E-8A2430B9F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6941" y="2803162"/>
              <a:ext cx="2799717" cy="322326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7D25104-DF17-47EC-BC11-A339E302F071}"/>
                </a:ext>
              </a:extLst>
            </p:cNvPr>
            <p:cNvSpPr txBox="1"/>
            <p:nvPr/>
          </p:nvSpPr>
          <p:spPr>
            <a:xfrm>
              <a:off x="8157019" y="3914922"/>
              <a:ext cx="5677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</a:rPr>
                <a:t>=</a:t>
              </a:r>
            </a:p>
          </p:txBody>
        </p:sp>
      </p:grp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197223C-EE44-4289-BC7C-F559E51E5216}"/>
              </a:ext>
            </a:extLst>
          </p:cNvPr>
          <p:cNvSpPr txBox="1">
            <a:spLocks/>
          </p:cNvSpPr>
          <p:nvPr/>
        </p:nvSpPr>
        <p:spPr>
          <a:xfrm>
            <a:off x="408709" y="6104133"/>
            <a:ext cx="10515600" cy="4378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i="1" dirty="0"/>
              <a:t>Afterall, it is the main ingredient for Lego building blocks!</a:t>
            </a:r>
          </a:p>
        </p:txBody>
      </p:sp>
    </p:spTree>
    <p:extLst>
      <p:ext uri="{BB962C8B-B14F-4D97-AF65-F5344CB8AC3E}">
        <p14:creationId xmlns:p14="http://schemas.microsoft.com/office/powerpoint/2010/main" val="1715694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C7EC3-87E4-4228-A01A-ED1E387F2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280" y="2804859"/>
            <a:ext cx="9144000" cy="1419669"/>
          </a:xfrm>
        </p:spPr>
        <p:txBody>
          <a:bodyPr/>
          <a:lstStyle/>
          <a:p>
            <a:r>
              <a:rPr lang="en-US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62402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12F6-6CD6-4E05-9333-AD52D5A88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1709738"/>
            <a:ext cx="11649457" cy="285273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/>
                </a:solidFill>
              </a:rPr>
              <a:t>Another Potential for Life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295FF-BA74-4A04-B031-6BD97394D9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 New Hypothesis for the Development of Life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4"/>
                </a:solidFill>
              </a:rPr>
              <a:t>Membrane alternatives in worlds without oxygen: Creation of an azotosome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Stevenson et al. Sci. Adv. 2015;1:e1400067 27 February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102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BC296-A174-47FA-9709-68D356A54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636" y="1702334"/>
            <a:ext cx="10984992" cy="486778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2"/>
                </a:solidFill>
              </a:rPr>
              <a:t>Life as we know it!</a:t>
            </a:r>
          </a:p>
          <a:p>
            <a:pPr marL="741363"/>
            <a:r>
              <a:rPr lang="en-US" sz="2000" dirty="0"/>
              <a:t>The lipid bilayer membrane (vesicle) is not viable outside of biology based on liquid water. </a:t>
            </a:r>
          </a:p>
          <a:p>
            <a:pPr marL="741363"/>
            <a:r>
              <a:rPr lang="en-US" sz="2000" dirty="0"/>
              <a:t>Astronomers search for exoplanets within the “habitable zone” where liquid water can exist </a:t>
            </a:r>
          </a:p>
          <a:p>
            <a:endParaRPr lang="en-US" sz="1600" dirty="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2"/>
                </a:solidFill>
              </a:rPr>
              <a:t>Life as we never imagined?</a:t>
            </a:r>
          </a:p>
          <a:p>
            <a:pPr marL="741363"/>
            <a:r>
              <a:rPr lang="en-US" sz="2000" dirty="0"/>
              <a:t>Can cell membranes be created and function at temperatures far below where water is a liquid? </a:t>
            </a:r>
          </a:p>
          <a:p>
            <a:pPr marL="1371600" lvl="2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accent4"/>
                </a:solidFill>
              </a:rPr>
              <a:t>Develop hypothesis for new type of membrane composed of small organic nitrogen compounds </a:t>
            </a:r>
          </a:p>
          <a:p>
            <a:pPr marL="1371600" lvl="2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accent4"/>
                </a:solidFill>
              </a:rPr>
              <a:t>Capable of forming and functioning in liquid methane at cryogenic temperatures</a:t>
            </a:r>
          </a:p>
          <a:p>
            <a:pPr marL="1371600" lvl="2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accent4"/>
                </a:solidFill>
              </a:rPr>
              <a:t>Demonstrate via molecular simulations these membranes in a cryogenic solvent (Methane) </a:t>
            </a:r>
          </a:p>
          <a:p>
            <a:pPr marL="1371600" lvl="2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accent4"/>
                </a:solidFill>
              </a:rPr>
              <a:t>Show they have an elasticity and stability equal to that of lipid bilayers membranes in liquid water</a:t>
            </a:r>
          </a:p>
          <a:p>
            <a:pPr marL="1371600" lvl="2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accent4"/>
                </a:solidFill>
              </a:rPr>
              <a:t>Cryogenic membranes could arise from compounds observed in the atmosphere and seas of Titan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F533A9D8-A2E0-4862-92A8-12B516C1EAF1}"/>
              </a:ext>
            </a:extLst>
          </p:cNvPr>
          <p:cNvSpPr txBox="1">
            <a:spLocks/>
          </p:cNvSpPr>
          <p:nvPr/>
        </p:nvSpPr>
        <p:spPr>
          <a:xfrm>
            <a:off x="549636" y="95697"/>
            <a:ext cx="10515600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Membrane Alternatives</a:t>
            </a:r>
          </a:p>
        </p:txBody>
      </p:sp>
    </p:spTree>
    <p:extLst>
      <p:ext uri="{BB962C8B-B14F-4D97-AF65-F5344CB8AC3E}">
        <p14:creationId xmlns:p14="http://schemas.microsoft.com/office/powerpoint/2010/main" val="188155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BC296-A174-47FA-9709-68D356A54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983" y="1294094"/>
            <a:ext cx="10373607" cy="5312190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2"/>
                </a:solidFill>
              </a:rPr>
              <a:t>Liposomes (Vesicles of Lipids)</a:t>
            </a:r>
          </a:p>
          <a:p>
            <a:pPr marL="741363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Terrestrial cell membranes are composed of a bilayer of nonpolar lipid chains and oxygen laden polar heads. </a:t>
            </a:r>
          </a:p>
          <a:p>
            <a:pPr marL="741363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The polar heads form surfaces allowing the membrane to separate the aqueous world outside and the aqueous life within. </a:t>
            </a:r>
          </a:p>
          <a:p>
            <a:pPr marL="741363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The lipid tails of the phospholipids aggregate by van der Waals forces, thus stabilizing the membrane.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2"/>
                </a:solidFill>
              </a:rPr>
              <a:t>Creation of RNA</a:t>
            </a:r>
          </a:p>
          <a:p>
            <a:pPr marL="741363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Research has shown that RNA catalysis depends on high local concentrations (compartmentalization)</a:t>
            </a:r>
          </a:p>
          <a:p>
            <a:pPr marL="741363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Lipid membranes played an important role as a very early evolutionary step in creating life on Earth. </a:t>
            </a:r>
          </a:p>
          <a:p>
            <a:pPr marL="741363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Lipid bilayers have been observed to grow, divide, aid polymerization reactions, and even synthesize RNA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87BECB-9BCC-4BFB-89DA-6F6FA7045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325527" y="244475"/>
            <a:ext cx="1703349" cy="24587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4809B0-5F0D-44A4-9747-9FE1604C13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2850" y="1208817"/>
            <a:ext cx="609712" cy="609712"/>
          </a:xfrm>
          <a:prstGeom prst="rect">
            <a:avLst/>
          </a:prstGeom>
        </p:spPr>
      </p:pic>
      <p:sp>
        <p:nvSpPr>
          <p:cNvPr id="12" name="Title 5">
            <a:extLst>
              <a:ext uri="{FF2B5EF4-FFF2-40B4-BE49-F238E27FC236}">
                <a16:creationId xmlns:a16="http://schemas.microsoft.com/office/drawing/2014/main" id="{3D615C07-80D9-46DE-93BB-9F9C686B3368}"/>
              </a:ext>
            </a:extLst>
          </p:cNvPr>
          <p:cNvSpPr txBox="1">
            <a:spLocks/>
          </p:cNvSpPr>
          <p:nvPr/>
        </p:nvSpPr>
        <p:spPr>
          <a:xfrm>
            <a:off x="549636" y="0"/>
            <a:ext cx="10515600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“Lipid World” Hypothesis</a:t>
            </a:r>
          </a:p>
        </p:txBody>
      </p:sp>
    </p:spTree>
    <p:extLst>
      <p:ext uri="{BB962C8B-B14F-4D97-AF65-F5344CB8AC3E}">
        <p14:creationId xmlns:p14="http://schemas.microsoft.com/office/powerpoint/2010/main" val="1916653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BC296-A174-47FA-9709-68D356A54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751" y="1473499"/>
            <a:ext cx="11120950" cy="4456303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2"/>
                </a:solidFill>
              </a:rPr>
              <a:t>Can Vesicles form in Liquid Methane on Titan?</a:t>
            </a:r>
          </a:p>
          <a:p>
            <a:pPr marL="741363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Experiments have created vesicles in non-polar solvents such as nonionic ethers, etc.</a:t>
            </a:r>
          </a:p>
          <a:p>
            <a:pPr marL="741363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Liquid methane is of interest because it is the only liquid other than water that forms seas on the surface of planetary bodies such as Saturn’s moon, Titan</a:t>
            </a:r>
          </a:p>
          <a:p>
            <a:pPr marL="741363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Titan’s surface hosts an unknown process that consumes hydrogen, acetylene, and ethane, all of which continually flow down from the atmosphere but do not accumulate</a:t>
            </a:r>
          </a:p>
          <a:p>
            <a:pPr marL="741363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Makes liquid methane a very interesting solvent to consider for cell membrane alternatives.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2"/>
                </a:solidFill>
              </a:rPr>
              <a:t>Liposomes are not Possible</a:t>
            </a:r>
          </a:p>
          <a:p>
            <a:pPr marL="741363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Inverse phospholipid membranes been considered as biological possibilities in liquid methane</a:t>
            </a:r>
          </a:p>
          <a:p>
            <a:pPr marL="741363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However, phospholipid membranes do not perform as well in liquid methane. </a:t>
            </a:r>
          </a:p>
          <a:p>
            <a:pPr marL="741363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Phospholipid head component atoms, oxygen, etc., are not available in the methane seas of Titan</a:t>
            </a:r>
          </a:p>
          <a:p>
            <a:pPr marL="741363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Inverted-phase liposomes are therefore not a viable option using polarity to prevent dissolution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BC25F-EC50-43F0-BC4F-4FECEFD1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5" b="89863" l="4113" r="94692">
                        <a14:foregroundMark x1="27499" y1="37119" x2="27499" y2="37119"/>
                        <a14:foregroundMark x1="32951" y1="36662" x2="32951" y2="36662"/>
                        <a14:foregroundMark x1="32951" y1="36662" x2="32951" y2="36662"/>
                        <a14:foregroundMark x1="14634" y1="63948" x2="14634" y2="63948"/>
                        <a14:foregroundMark x1="9182" y1="49848" x2="9182" y2="49848"/>
                        <a14:foregroundMark x1="9182" y1="49848" x2="9182" y2="49848"/>
                        <a14:foregroundMark x1="29794" y1="43902" x2="29794" y2="43902"/>
                        <a14:foregroundMark x1="27499" y1="37957" x2="27499" y2="37957"/>
                        <a14:foregroundMark x1="18938" y1="36662" x2="18938" y2="36662"/>
                        <a14:foregroundMark x1="8034" y1="62119" x2="8034" y2="62119"/>
                        <a14:foregroundMark x1="8034" y1="62119" x2="8034" y2="62119"/>
                        <a14:foregroundMark x1="8034" y1="62119" x2="8034" y2="62119"/>
                        <a14:foregroundMark x1="26351" y1="42988" x2="26351" y2="42988"/>
                        <a14:foregroundMark x1="58967" y1="55793" x2="58967" y2="55793"/>
                        <a14:foregroundMark x1="94692" y1="58537" x2="94692" y2="58537"/>
                        <a14:foregroundMark x1="57245" y1="43902" x2="57245" y2="43902"/>
                        <a14:foregroundMark x1="68101" y1="25686" x2="68101" y2="25686"/>
                        <a14:foregroundMark x1="67814" y1="22942" x2="67814" y2="22942"/>
                        <a14:foregroundMark x1="58393" y1="48476" x2="58393" y2="48476"/>
                        <a14:foregroundMark x1="59541" y1="46189" x2="59541" y2="46189"/>
                        <a14:foregroundMark x1="61071" y1="44131" x2="61071" y2="44131"/>
                        <a14:foregroundMark x1="58441" y1="44665" x2="58441" y2="44665"/>
                        <a14:foregroundMark x1="57006" y1="47561" x2="57006" y2="47561"/>
                        <a14:foregroundMark x1="56145" y1="49848" x2="56145" y2="49848"/>
                        <a14:foregroundMark x1="56863" y1="46799" x2="56863" y2="46799"/>
                        <a14:foregroundMark x1="55093" y1="54116" x2="55093" y2="54116"/>
                        <a14:foregroundMark x1="56145" y1="48323" x2="56145" y2="48323"/>
                        <a14:foregroundMark x1="32042" y1="46037" x2="32042" y2="46037"/>
                        <a14:foregroundMark x1="4113" y1="61052" x2="4113" y2="61052"/>
                        <a14:foregroundMark x1="31946" y1="38338" x2="31946" y2="38338"/>
                        <a14:foregroundMark x1="16404" y1="64101" x2="16404" y2="64101"/>
                        <a14:foregroundMark x1="24103" y1="45427" x2="24103" y2="45427"/>
                        <a14:foregroundMark x1="19990" y1="41616" x2="19990" y2="41616"/>
                        <a14:foregroundMark x1="55667" y1="57546" x2="55667" y2="57546"/>
                        <a14:foregroundMark x1="54950" y1="56402" x2="54950" y2="56402"/>
                        <a14:foregroundMark x1="55093" y1="52210" x2="55093" y2="52210"/>
                        <a14:foregroundMark x1="55189" y1="49466" x2="55189" y2="49466"/>
                        <a14:foregroundMark x1="56624" y1="47180" x2="56624" y2="47180"/>
                        <a14:foregroundMark x1="60354" y1="43140" x2="60354" y2="43140"/>
                        <a14:foregroundMark x1="60593" y1="41082" x2="60593" y2="41082"/>
                        <a14:foregroundMark x1="62076" y1="41082" x2="62076" y2="41082"/>
                        <a14:foregroundMark x1="58202" y1="42607" x2="58202" y2="42607"/>
                        <a14:foregroundMark x1="56050" y1="46265" x2="56050" y2="46265"/>
                        <a14:foregroundMark x1="55332" y1="48552" x2="55332" y2="48552"/>
                        <a14:foregroundMark x1="54806" y1="51448" x2="54806" y2="51448"/>
                        <a14:foregroundMark x1="54950" y1="57774" x2="54950" y2="57774"/>
                        <a14:foregroundMark x1="75897" y1="32012" x2="75897" y2="32012"/>
                        <a14:foregroundMark x1="68101" y1="50076" x2="68101" y2="50076"/>
                        <a14:foregroundMark x1="79292" y1="69817" x2="79292" y2="69817"/>
                        <a14:foregroundMark x1="21473" y1="37195" x2="21473" y2="37195"/>
                        <a14:foregroundMark x1="25538" y1="41616" x2="25538" y2="41616"/>
                        <a14:foregroundMark x1="23386" y1="45274" x2="23386" y2="45274"/>
                        <a14:foregroundMark x1="24247" y1="61433" x2="24247" y2="61433"/>
                        <a14:foregroundMark x1="29747" y1="57546" x2="29747" y2="57546"/>
                        <a14:foregroundMark x1="33142" y1="44284" x2="16021" y2="41463"/>
                        <a14:foregroundMark x1="16021" y1="41463" x2="20373" y2="32393"/>
                        <a14:backgroundMark x1="57963" y1="42759" x2="57963" y2="42759"/>
                        <a14:backgroundMark x1="57245" y1="44665" x2="57245" y2="44665"/>
                        <a14:backgroundMark x1="56289" y1="47409" x2="56289" y2="47409"/>
                        <a14:backgroundMark x1="55093" y1="50229" x2="55093" y2="50229"/>
                        <a14:backgroundMark x1="55093" y1="52210" x2="55093" y2="52210"/>
                        <a14:backgroundMark x1="55093" y1="53887" x2="55093" y2="53887"/>
                        <a14:backgroundMark x1="55332" y1="57546" x2="55332" y2="57546"/>
                        <a14:backgroundMark x1="55189" y1="56021" x2="55189" y2="56021"/>
                        <a14:backgroundMark x1="55189" y1="53735" x2="55189" y2="53735"/>
                        <a14:backgroundMark x1="55571" y1="51829" x2="55571" y2="51829"/>
                        <a14:backgroundMark x1="58489" y1="43445" x2="58489" y2="43445"/>
                        <a14:backgroundMark x1="61071" y1="41006" x2="61071" y2="41006"/>
                        <a14:backgroundMark x1="61023" y1="41311" x2="61023" y2="41311"/>
                        <a14:backgroundMark x1="60497" y1="41463" x2="60497" y2="41463"/>
                        <a14:backgroundMark x1="57676" y1="46113" x2="57676" y2="46113"/>
                        <a14:backgroundMark x1="60545" y1="44055" x2="60545" y2="44055"/>
                        <a14:backgroundMark x1="54950" y1="56631" x2="54950" y2="56631"/>
                        <a14:backgroundMark x1="54950" y1="57927" x2="54950" y2="57927"/>
                        <a14:backgroundMark x1="54950" y1="56631" x2="54950" y2="56631"/>
                        <a14:backgroundMark x1="54806" y1="57927" x2="54663" y2="50000"/>
                        <a14:backgroundMark x1="55476" y1="49771" x2="55476" y2="49771"/>
                        <a14:backgroundMark x1="55763" y1="49695" x2="55763" y2="49695"/>
                        <a14:backgroundMark x1="54376" y1="49543" x2="55093" y2="46951"/>
                        <a14:backgroundMark x1="55332" y1="49466" x2="55332" y2="49466"/>
                        <a14:backgroundMark x1="55332" y1="49466" x2="55332" y2="49466"/>
                        <a14:backgroundMark x1="56528" y1="48399" x2="56528" y2="48399"/>
                        <a14:backgroundMark x1="55906" y1="49695" x2="55906" y2="49695"/>
                        <a14:backgroundMark x1="55380" y1="51677" x2="55380" y2="51677"/>
                        <a14:backgroundMark x1="56050" y1="49314" x2="56050" y2="49314"/>
                        <a14:backgroundMark x1="56050" y1="50762" x2="56050" y2="50762"/>
                        <a14:backgroundMark x1="55763" y1="50762" x2="55763" y2="50762"/>
                        <a14:backgroundMark x1="56145" y1="50610" x2="56145" y2="50610"/>
                        <a14:backgroundMark x1="55619" y1="49162" x2="55619" y2="49162"/>
                        <a14:backgroundMark x1="55237" y1="49085" x2="55237" y2="49085"/>
                        <a14:backgroundMark x1="56145" y1="48171" x2="56145" y2="48171"/>
                        <a14:backgroundMark x1="56145" y1="48628" x2="56145" y2="48628"/>
                        <a14:backgroundMark x1="56719" y1="47409" x2="56719" y2="47409"/>
                        <a14:backgroundMark x1="57150" y1="47104" x2="57150" y2="47104"/>
                        <a14:backgroundMark x1="57389" y1="47104" x2="57389" y2="47104"/>
                        <a14:backgroundMark x1="56145" y1="49924" x2="56145" y2="49924"/>
                        <a14:backgroundMark x1="56289" y1="49466" x2="56289" y2="49466"/>
                        <a14:backgroundMark x1="57006" y1="47637" x2="57006" y2="47637"/>
                        <a14:backgroundMark x1="60545" y1="40854" x2="60545" y2="40854"/>
                        <a14:backgroundMark x1="60545" y1="41082" x2="60545" y2="41082"/>
                        <a14:backgroundMark x1="58345" y1="43293" x2="58345" y2="43293"/>
                        <a14:backgroundMark x1="58202" y1="42149" x2="58202" y2="42149"/>
                        <a14:backgroundMark x1="58202" y1="42988" x2="58202" y2="42988"/>
                        <a14:backgroundMark x1="58202" y1="42759" x2="58202" y2="42759"/>
                        <a14:backgroundMark x1="57293" y1="43902" x2="57293" y2="43902"/>
                        <a14:backgroundMark x1="56815" y1="47104" x2="56815" y2="47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16" y="142089"/>
            <a:ext cx="3207159" cy="19122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9A9120-9217-49F6-8BDA-64B8B8EB157F}"/>
              </a:ext>
            </a:extLst>
          </p:cNvPr>
          <p:cNvSpPr txBox="1"/>
          <p:nvPr/>
        </p:nvSpPr>
        <p:spPr>
          <a:xfrm>
            <a:off x="9367623" y="182972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Water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948035-82F3-4A1A-961D-958DE43CD398}"/>
              </a:ext>
            </a:extLst>
          </p:cNvPr>
          <p:cNvSpPr txBox="1"/>
          <p:nvPr/>
        </p:nvSpPr>
        <p:spPr>
          <a:xfrm>
            <a:off x="10947297" y="142089"/>
            <a:ext cx="9450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Methane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B94A82-BA02-47DB-AC1F-75C8BD92626F}"/>
              </a:ext>
            </a:extLst>
          </p:cNvPr>
          <p:cNvSpPr txBox="1"/>
          <p:nvPr/>
        </p:nvSpPr>
        <p:spPr>
          <a:xfrm>
            <a:off x="9472799" y="1717235"/>
            <a:ext cx="559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Polar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CBE669-6E1F-453D-BC33-C0A7ED51AC3F}"/>
              </a:ext>
            </a:extLst>
          </p:cNvPr>
          <p:cNvSpPr txBox="1"/>
          <p:nvPr/>
        </p:nvSpPr>
        <p:spPr>
          <a:xfrm>
            <a:off x="10970874" y="1753889"/>
            <a:ext cx="918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Non-Polar</a:t>
            </a: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BF724E2E-72B2-4BD4-80A4-4B99C08F4BB8}"/>
              </a:ext>
            </a:extLst>
          </p:cNvPr>
          <p:cNvSpPr txBox="1">
            <a:spLocks/>
          </p:cNvSpPr>
          <p:nvPr/>
        </p:nvSpPr>
        <p:spPr>
          <a:xfrm>
            <a:off x="549636" y="0"/>
            <a:ext cx="10515600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Vesicles on Titan?</a:t>
            </a:r>
          </a:p>
        </p:txBody>
      </p:sp>
    </p:spTree>
    <p:extLst>
      <p:ext uri="{BB962C8B-B14F-4D97-AF65-F5344CB8AC3E}">
        <p14:creationId xmlns:p14="http://schemas.microsoft.com/office/powerpoint/2010/main" val="2331157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BC296-A174-47FA-9709-68D356A54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64813"/>
            <a:ext cx="5852160" cy="458755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accent2"/>
                </a:solidFill>
              </a:rPr>
              <a:t>Liquid Methane Vesicles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b="1" dirty="0">
                <a:solidFill>
                  <a:schemeClr val="accent4"/>
                </a:solidFill>
              </a:rPr>
              <a:t>Hypothesis: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/>
              <a:t>Liquid methane membranes would rely on the polarity of nitrogen-containing groups (“</a:t>
            </a:r>
            <a:r>
              <a:rPr lang="en-US" sz="2000" dirty="0" err="1"/>
              <a:t>azoto</a:t>
            </a:r>
            <a:r>
              <a:rPr lang="en-US" sz="2000" dirty="0"/>
              <a:t>” groups) to hold them together</a:t>
            </a:r>
          </a:p>
          <a:p>
            <a:pPr marL="461963" lvl="1" indent="-236538"/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Similar to how terrestrial liposomes rely on the non- polarity of alkyl groups.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The key physical requirements of a membrane are that it be flexible  (expansion modulus). </a:t>
            </a:r>
          </a:p>
          <a:p>
            <a:pPr marL="461963" lvl="1" indent="-236538"/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Several azotosome candidates within accepted range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Measure of stability is the decomposition energy or stability time scale</a:t>
            </a:r>
          </a:p>
          <a:p>
            <a:pPr marL="461963" lvl="1" indent="-236538"/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Azotosome candidates have high decomposition energies relative to the cryogenic environment, resulting in very long stability time scales.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9F942A-2057-4F9F-B2D7-4E9A6AA0D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39232" y="246458"/>
            <a:ext cx="1783960" cy="19161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19E62E-138D-4100-B73A-BF59C7E8F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13" y="2162563"/>
            <a:ext cx="5610787" cy="3483863"/>
          </a:xfrm>
          <a:prstGeom prst="rect">
            <a:avLst/>
          </a:prstGeom>
        </p:spPr>
      </p:pic>
      <p:sp>
        <p:nvSpPr>
          <p:cNvPr id="14" name="Title 5">
            <a:extLst>
              <a:ext uri="{FF2B5EF4-FFF2-40B4-BE49-F238E27FC236}">
                <a16:creationId xmlns:a16="http://schemas.microsoft.com/office/drawing/2014/main" id="{1E8D4A58-8209-43F0-A76D-D129228B17B4}"/>
              </a:ext>
            </a:extLst>
          </p:cNvPr>
          <p:cNvSpPr txBox="1">
            <a:spLocks/>
          </p:cNvSpPr>
          <p:nvPr/>
        </p:nvSpPr>
        <p:spPr>
          <a:xfrm>
            <a:off x="549636" y="0"/>
            <a:ext cx="10515600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Azotosome Hypothesis</a:t>
            </a:r>
          </a:p>
        </p:txBody>
      </p:sp>
    </p:spTree>
    <p:extLst>
      <p:ext uri="{BB962C8B-B14F-4D97-AF65-F5344CB8AC3E}">
        <p14:creationId xmlns:p14="http://schemas.microsoft.com/office/powerpoint/2010/main" val="4285028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BC296-A174-47FA-9709-68D356A54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04" y="1188720"/>
            <a:ext cx="9002796" cy="133811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accent2"/>
                </a:solidFill>
              </a:rPr>
              <a:t>Cassini Observations</a:t>
            </a:r>
          </a:p>
          <a:p>
            <a:pPr marL="0" indent="0">
              <a:buNone/>
            </a:pPr>
            <a:r>
              <a:rPr lang="en-US" sz="2000" dirty="0"/>
              <a:t>Spectroscopic observations by the Cassini orbiter show the most common polar nitrogen compounds in the upper portion of Titan’s methane-nitrogen atmosphere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11FE17-3596-4E35-AE2E-438CC817FE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749"/>
          <a:stretch/>
        </p:blipFill>
        <p:spPr>
          <a:xfrm>
            <a:off x="463045" y="2622245"/>
            <a:ext cx="6424440" cy="396890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D20287B-9693-49DD-8F68-DAA02C2BFAAC}"/>
              </a:ext>
            </a:extLst>
          </p:cNvPr>
          <p:cNvGrpSpPr/>
          <p:nvPr/>
        </p:nvGrpSpPr>
        <p:grpSpPr>
          <a:xfrm>
            <a:off x="10327584" y="389798"/>
            <a:ext cx="1575837" cy="1536827"/>
            <a:chOff x="9558981" y="441325"/>
            <a:chExt cx="1575837" cy="153682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6D3387-0964-49E9-8A58-D84B3A6837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6627" t="25054" r="20390" b="21722"/>
            <a:stretch/>
          </p:blipFill>
          <p:spPr>
            <a:xfrm>
              <a:off x="9558981" y="441325"/>
              <a:ext cx="1575837" cy="153682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18B9C9E-8375-4163-9034-02287A9E9C00}"/>
                </a:ext>
              </a:extLst>
            </p:cNvPr>
            <p:cNvSpPr txBox="1"/>
            <p:nvPr/>
          </p:nvSpPr>
          <p:spPr>
            <a:xfrm>
              <a:off x="9635067" y="493437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FC343C-062F-41B3-AAA6-908A730D3DF5}"/>
                </a:ext>
              </a:extLst>
            </p:cNvPr>
            <p:cNvSpPr txBox="1"/>
            <p:nvPr/>
          </p:nvSpPr>
          <p:spPr>
            <a:xfrm>
              <a:off x="10028764" y="94217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F7D211-4253-4685-B33D-D0C95D0EE674}"/>
                </a:ext>
              </a:extLst>
            </p:cNvPr>
            <p:cNvSpPr txBox="1"/>
            <p:nvPr/>
          </p:nvSpPr>
          <p:spPr>
            <a:xfrm>
              <a:off x="10600264" y="1413562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345BC86-208F-4A40-A025-E03ED16FBFA7}"/>
              </a:ext>
            </a:extLst>
          </p:cNvPr>
          <p:cNvSpPr txBox="1"/>
          <p:nvPr/>
        </p:nvSpPr>
        <p:spPr>
          <a:xfrm>
            <a:off x="10203276" y="91924"/>
            <a:ext cx="17001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Hydrogen Cyanide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140C7F-6854-4D68-A143-EBAE44AAC42C}"/>
              </a:ext>
            </a:extLst>
          </p:cNvPr>
          <p:cNvSpPr txBox="1">
            <a:spLocks/>
          </p:cNvSpPr>
          <p:nvPr/>
        </p:nvSpPr>
        <p:spPr>
          <a:xfrm>
            <a:off x="7556712" y="5764463"/>
            <a:ext cx="4524011" cy="93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accent4"/>
                </a:solidFill>
              </a:rPr>
              <a:t>Added primary nitriles and amines in study since laboratory experiments have produced similar compounds.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EEC31342-E751-44AB-B0E7-A1816D00ADE9}"/>
              </a:ext>
            </a:extLst>
          </p:cNvPr>
          <p:cNvSpPr/>
          <p:nvPr/>
        </p:nvSpPr>
        <p:spPr>
          <a:xfrm>
            <a:off x="7123010" y="5876999"/>
            <a:ext cx="251520" cy="587301"/>
          </a:xfrm>
          <a:prstGeom prst="rightBrace">
            <a:avLst>
              <a:gd name="adj1" fmla="val 0"/>
              <a:gd name="adj2" fmla="val 48589"/>
            </a:avLst>
          </a:prstGeom>
          <a:noFill/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4FDF20C2-F8D6-4BCF-8D1E-DA8BD4357B4C}"/>
              </a:ext>
            </a:extLst>
          </p:cNvPr>
          <p:cNvSpPr txBox="1">
            <a:spLocks/>
          </p:cNvSpPr>
          <p:nvPr/>
        </p:nvSpPr>
        <p:spPr>
          <a:xfrm>
            <a:off x="549636" y="0"/>
            <a:ext cx="10515600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Azotosome Candidates</a:t>
            </a:r>
          </a:p>
        </p:txBody>
      </p:sp>
    </p:spTree>
    <p:extLst>
      <p:ext uri="{BB962C8B-B14F-4D97-AF65-F5344CB8AC3E}">
        <p14:creationId xmlns:p14="http://schemas.microsoft.com/office/powerpoint/2010/main" val="1810035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BC296-A174-47FA-9709-68D356A54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415" y="1375788"/>
            <a:ext cx="10910269" cy="4922270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2"/>
                </a:solidFill>
              </a:rPr>
              <a:t>Molecular Dynamics Simulation</a:t>
            </a:r>
          </a:p>
          <a:p>
            <a:pPr marL="741363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Synthesizing azotosomes in lab challenging due to cryogenic conditions </a:t>
            </a:r>
          </a:p>
          <a:p>
            <a:pPr marL="741363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Azotosomes are similar to molecules routinely studied through standard molecular simulation </a:t>
            </a:r>
          </a:p>
          <a:p>
            <a:pPr marL="741363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Molecular dynamics (MD) has been used to simulate bilayer membranes and polymer vesicles</a:t>
            </a:r>
          </a:p>
          <a:p>
            <a:pPr marL="741363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Values of  the expansion modulus calculated by MD agree closely with experiments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2"/>
                </a:solidFill>
              </a:rPr>
              <a:t>OPLS Models (Optimized Potentials for Liquid Simulations)</a:t>
            </a:r>
          </a:p>
          <a:p>
            <a:pPr marL="741363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Optimized Potentials for Liquid Simulations (OPLS) used for molecular force models </a:t>
            </a:r>
          </a:p>
          <a:p>
            <a:pPr marL="741363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Proven effective models for liquid hydrocarbons, small organic molecules, and </a:t>
            </a:r>
            <a:r>
              <a:rPr lang="en-US" sz="2000" dirty="0" err="1"/>
              <a:t>polymersomes</a:t>
            </a:r>
            <a:endParaRPr lang="en-US" sz="2000" dirty="0"/>
          </a:p>
          <a:p>
            <a:pPr marL="741363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Validated OPLS models for candidate molecules by confirming the OPLS-generated structures and pairwise binding energies against quantum mechanical calculations</a:t>
            </a:r>
          </a:p>
          <a:p>
            <a:pPr marL="741363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Only molecules OPLS modeled consistently in terms of bond lengths, angles, and binding energies were passed on for study as azotosome candidates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8450579-F703-4EA9-A68E-C8ED252BE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29" b="96166" l="5000" r="93000">
                        <a14:foregroundMark x1="10000" y1="19169" x2="10000" y2="19169"/>
                        <a14:foregroundMark x1="21667" y1="16933" x2="21667" y2="16933"/>
                        <a14:foregroundMark x1="28333" y1="12780" x2="28333" y2="12780"/>
                        <a14:foregroundMark x1="25333" y1="11182" x2="25333" y2="11182"/>
                        <a14:foregroundMark x1="39000" y1="7029" x2="39000" y2="7029"/>
                        <a14:foregroundMark x1="5333" y1="18850" x2="5333" y2="18850"/>
                        <a14:foregroundMark x1="93000" y1="18211" x2="93000" y2="18211"/>
                        <a14:foregroundMark x1="52667" y1="92652" x2="52667" y2="92652"/>
                        <a14:foregroundMark x1="52667" y1="96166" x2="52667" y2="961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9361" y="0"/>
            <a:ext cx="1506659" cy="1571946"/>
          </a:xfrm>
          <a:prstGeom prst="rect">
            <a:avLst/>
          </a:prstGeom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DC504CC6-7BF5-4C74-9276-54F097F3DE06}"/>
              </a:ext>
            </a:extLst>
          </p:cNvPr>
          <p:cNvSpPr txBox="1">
            <a:spLocks/>
          </p:cNvSpPr>
          <p:nvPr/>
        </p:nvSpPr>
        <p:spPr>
          <a:xfrm>
            <a:off x="549636" y="0"/>
            <a:ext cx="10515600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Experimental Methods</a:t>
            </a:r>
          </a:p>
        </p:txBody>
      </p:sp>
    </p:spTree>
    <p:extLst>
      <p:ext uri="{BB962C8B-B14F-4D97-AF65-F5344CB8AC3E}">
        <p14:creationId xmlns:p14="http://schemas.microsoft.com/office/powerpoint/2010/main" val="1594757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11955</TotalTime>
  <Words>2573</Words>
  <Application>Microsoft Office PowerPoint</Application>
  <PresentationFormat>Widescreen</PresentationFormat>
  <Paragraphs>244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Consolas</vt:lpstr>
      <vt:lpstr>OCR A Extended</vt:lpstr>
      <vt:lpstr>Wingdings</vt:lpstr>
      <vt:lpstr>Office Theme</vt:lpstr>
      <vt:lpstr>Astrobiological Potential on Titan?</vt:lpstr>
      <vt:lpstr>Topics of Discussion</vt:lpstr>
      <vt:lpstr>Another Potential for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ALMA Data for Titan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Next?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Jordan, Dave</dc:creator>
  <cp:lastModifiedBy>Dajordan78</cp:lastModifiedBy>
  <cp:revision>199</cp:revision>
  <dcterms:created xsi:type="dcterms:W3CDTF">2017-10-08T19:57:23Z</dcterms:created>
  <dcterms:modified xsi:type="dcterms:W3CDTF">2020-09-14T21:57:16Z</dcterms:modified>
</cp:coreProperties>
</file>